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sldIdLst>
    <p:sldId id="264" r:id="rId5"/>
    <p:sldId id="337" r:id="rId6"/>
    <p:sldId id="338" r:id="rId7"/>
    <p:sldId id="325" r:id="rId8"/>
    <p:sldId id="313" r:id="rId9"/>
    <p:sldId id="314" r:id="rId10"/>
    <p:sldId id="315" r:id="rId11"/>
    <p:sldId id="316" r:id="rId12"/>
    <p:sldId id="318" r:id="rId13"/>
    <p:sldId id="317" r:id="rId14"/>
    <p:sldId id="319" r:id="rId15"/>
    <p:sldId id="321" r:id="rId16"/>
    <p:sldId id="320" r:id="rId17"/>
    <p:sldId id="322" r:id="rId18"/>
    <p:sldId id="323" r:id="rId19"/>
    <p:sldId id="326" r:id="rId20"/>
    <p:sldId id="327" r:id="rId21"/>
    <p:sldId id="328" r:id="rId22"/>
    <p:sldId id="329" r:id="rId23"/>
    <p:sldId id="330" r:id="rId24"/>
    <p:sldId id="331" r:id="rId25"/>
    <p:sldId id="332" r:id="rId26"/>
    <p:sldId id="333" r:id="rId27"/>
    <p:sldId id="334" r:id="rId28"/>
    <p:sldId id="335" r:id="rId29"/>
    <p:sldId id="336" r:id="rId30"/>
    <p:sldId id="33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8394A4"/>
    <a:srgbClr val="3C355D"/>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05" autoAdjust="0"/>
    <p:restoredTop sz="94619" autoAdjust="0"/>
  </p:normalViewPr>
  <p:slideViewPr>
    <p:cSldViewPr snapToGrid="0">
      <p:cViewPr>
        <p:scale>
          <a:sx n="75" d="100"/>
          <a:sy n="75" d="100"/>
        </p:scale>
        <p:origin x="1716" y="5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2T22:44:14.854"/>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2T22:57:14.762"/>
    </inkml:context>
    <inkml:brush xml:id="br0">
      <inkml:brushProperty name="width" value="0.05" units="cm"/>
      <inkml:brushProperty name="height" value="0.05" units="cm"/>
      <inkml:brushProperty name="color" value="#5B2D90"/>
    </inkml:brush>
  </inkml:definitions>
  <inkml:trace contextRef="#ctx0" brushRef="#br0">1 0 24575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2T22:57:15.456"/>
    </inkml:context>
    <inkml:brush xml:id="br0">
      <inkml:brushProperty name="width" value="0.05" units="cm"/>
      <inkml:brushProperty name="height" value="0.05" units="cm"/>
      <inkml:brushProperty name="color" value="#5B2D90"/>
    </inkml:brush>
  </inkml:definitions>
  <inkml:trace contextRef="#ctx0" brushRef="#br0">1 0 24575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2T22:44:14.854"/>
    </inkml:context>
    <inkml:brush xml:id="br0">
      <inkml:brushProperty name="width" value="0.05" units="cm"/>
      <inkml:brushProperty name="height" value="0.05" units="cm"/>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2T22:44:14.854"/>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5/3/2023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5/3/2023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5/3/2023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5/3/2023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5/3/2023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5/3/2023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3.png"/><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ustomXml" Target="../ink/ink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customXml" Target="../ink/ink3.xml"/><Relationship Id="rId5" Type="http://schemas.openxmlformats.org/officeDocument/2006/relationships/customXml" Target="../ink/ink1.xml"/><Relationship Id="rId10"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customXml" Target="../ink/ink4.xml"/><Relationship Id="rId10"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7" Type="http://schemas.openxmlformats.org/officeDocument/2006/relationships/image" Target="../media/image7.png"/><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image" Target="../media/image60.png"/><Relationship Id="rId10" Type="http://schemas.microsoft.com/office/2007/relationships/hdphoto" Target="../media/hdphoto2.wdp"/><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839"/>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2" y="2091263"/>
            <a:ext cx="8649738" cy="2590800"/>
          </a:xfrm>
        </p:spPr>
        <p:txBody>
          <a:bodyPr>
            <a:normAutofit fontScale="90000"/>
          </a:bodyPr>
          <a:lstStyle/>
          <a:p>
            <a:r>
              <a:rPr lang="en-US" dirty="0"/>
              <a:t>Wireless Charging of electric vehicles</a:t>
            </a:r>
            <a:endParaRPr lang="en-US" sz="6800" dirty="0"/>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30323BD-09D5-4B54-547D-9160244EFFD4}"/>
              </a:ext>
            </a:extLst>
          </p:cNvPr>
          <p:cNvSpPr>
            <a:spLocks noGrp="1"/>
          </p:cNvSpPr>
          <p:nvPr>
            <p:ph idx="1"/>
          </p:nvPr>
        </p:nvSpPr>
        <p:spPr>
          <a:xfrm>
            <a:off x="1066800" y="730250"/>
            <a:ext cx="10058400" cy="5222494"/>
          </a:xfrm>
        </p:spPr>
        <p:txBody>
          <a:bodyPr>
            <a:normAutofit/>
          </a:bodyPr>
          <a:lstStyle/>
          <a:p>
            <a:pPr marL="0" indent="0">
              <a:buNone/>
            </a:pPr>
            <a:r>
              <a:rPr lang="en-US" sz="2000" dirty="0"/>
              <a:t>WIRELESS CHARGING HAS SEVERAL ADVANTAGES OVER TRADITIONAL WIRED CHARGING METHODS, INCLUDING:</a:t>
            </a:r>
          </a:p>
          <a:p>
            <a:pPr marL="0" indent="0">
              <a:buNone/>
            </a:pPr>
            <a:r>
              <a:rPr lang="en-US" sz="2000" dirty="0">
                <a:solidFill>
                  <a:srgbClr val="8394A4"/>
                </a:solidFill>
              </a:rPr>
              <a:t>• CONVINIENCE </a:t>
            </a:r>
          </a:p>
          <a:p>
            <a:pPr marL="0" indent="0">
              <a:buNone/>
            </a:pPr>
            <a:r>
              <a:rPr lang="en-US" sz="2000" dirty="0">
                <a:solidFill>
                  <a:srgbClr val="8394A4"/>
                </a:solidFill>
              </a:rPr>
              <a:t>• EFFICIENCY </a:t>
            </a:r>
          </a:p>
          <a:p>
            <a:pPr marL="0" indent="0">
              <a:buNone/>
            </a:pPr>
            <a:r>
              <a:rPr lang="en-US" sz="2000" dirty="0">
                <a:solidFill>
                  <a:srgbClr val="8394A4"/>
                </a:solidFill>
              </a:rPr>
              <a:t>• DURABILITY</a:t>
            </a:r>
          </a:p>
          <a:p>
            <a:pPr marL="0" indent="0">
              <a:buNone/>
            </a:pPr>
            <a:r>
              <a:rPr lang="en-US" sz="2000" dirty="0">
                <a:solidFill>
                  <a:srgbClr val="8394A4"/>
                </a:solidFill>
              </a:rPr>
              <a:t>• VERSATILITY</a:t>
            </a:r>
          </a:p>
          <a:p>
            <a:pPr marL="0" indent="0">
              <a:buNone/>
            </a:pPr>
            <a:r>
              <a:rPr lang="en-US" sz="2000" dirty="0">
                <a:solidFill>
                  <a:srgbClr val="8394A4"/>
                </a:solidFill>
              </a:rPr>
              <a:t>• SAFETY</a:t>
            </a:r>
            <a:endParaRPr lang="en-IN" sz="2000" dirty="0">
              <a:solidFill>
                <a:srgbClr val="8394A4"/>
              </a:solidFill>
            </a:endParaRPr>
          </a:p>
          <a:p>
            <a:pPr marL="0" indent="0">
              <a:buNone/>
            </a:pPr>
            <a:endParaRPr lang="en-US" sz="2000" dirty="0"/>
          </a:p>
        </p:txBody>
      </p:sp>
    </p:spTree>
    <p:extLst>
      <p:ext uri="{BB962C8B-B14F-4D97-AF65-F5344CB8AC3E}">
        <p14:creationId xmlns:p14="http://schemas.microsoft.com/office/powerpoint/2010/main" val="63782175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46F5F-66A7-6C6C-75A5-450BA8173757}"/>
              </a:ext>
            </a:extLst>
          </p:cNvPr>
          <p:cNvSpPr>
            <a:spLocks noGrp="1"/>
          </p:cNvSpPr>
          <p:nvPr>
            <p:ph type="title"/>
          </p:nvPr>
        </p:nvSpPr>
        <p:spPr/>
        <p:txBody>
          <a:bodyPr/>
          <a:lstStyle/>
          <a:p>
            <a:r>
              <a:rPr lang="en-IN" dirty="0"/>
              <a:t>  STATIC WIRELESS CHARGING SYSTEM</a:t>
            </a:r>
          </a:p>
        </p:txBody>
      </p:sp>
      <p:sp>
        <p:nvSpPr>
          <p:cNvPr id="6" name="Content Placeholder 5">
            <a:extLst>
              <a:ext uri="{FF2B5EF4-FFF2-40B4-BE49-F238E27FC236}">
                <a16:creationId xmlns:a16="http://schemas.microsoft.com/office/drawing/2014/main" id="{6290C0FB-C39A-9A5B-FDAD-7FDE549BD74A}"/>
              </a:ext>
            </a:extLst>
          </p:cNvPr>
          <p:cNvSpPr>
            <a:spLocks noGrp="1"/>
          </p:cNvSpPr>
          <p:nvPr>
            <p:ph idx="1"/>
          </p:nvPr>
        </p:nvSpPr>
        <p:spPr/>
        <p:txBody>
          <a:bodyPr/>
          <a:lstStyle/>
          <a:p>
            <a:r>
              <a:rPr lang="en-US" dirty="0"/>
              <a:t>STATIC WIRELESS CHARGING INVOLVES A SATIONARY CHARGING PAD THAT CAR IS PARKED ON, AND THE CHARGING PROCESS BEGINS AUTOMATICALLY</a:t>
            </a:r>
          </a:p>
          <a:p>
            <a:r>
              <a:rPr lang="en-US" dirty="0"/>
              <a:t>THE CHARGING PAD IS CONNECTED TO A POWER SOURCE, AND THE POWER IS TRANSFERRED TO THE CAR THROUGH ELECTROMAGNETIC INDUCTION OR RESONANT INDUCTIVE COUPLING.</a:t>
            </a:r>
          </a:p>
          <a:p>
            <a:pPr marL="0" indent="0">
              <a:buNone/>
            </a:pPr>
            <a:endParaRPr lang="en-IN" dirty="0"/>
          </a:p>
        </p:txBody>
      </p:sp>
      <p:pic>
        <p:nvPicPr>
          <p:cNvPr id="2050" name="Picture 2" descr="Static wireless charging (SWC) system | Download Scientific Diagram">
            <a:extLst>
              <a:ext uri="{FF2B5EF4-FFF2-40B4-BE49-F238E27FC236}">
                <a16:creationId xmlns:a16="http://schemas.microsoft.com/office/drawing/2014/main" id="{A19D3B14-7A3D-5D67-9228-DD91C5F3E0D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595751" y="3718995"/>
            <a:ext cx="2623874" cy="1116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819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tatic wireless charging (SWC) system | Download Scientific Diagram">
            <a:extLst>
              <a:ext uri="{FF2B5EF4-FFF2-40B4-BE49-F238E27FC236}">
                <a16:creationId xmlns:a16="http://schemas.microsoft.com/office/drawing/2014/main" id="{034535D4-2FA6-D5C7-AE0F-6D45EC6D3493}"/>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455744" y="1454540"/>
            <a:ext cx="9280512" cy="394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0807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532C01B-F189-F74C-3A16-8698DC884713}"/>
              </a:ext>
            </a:extLst>
          </p:cNvPr>
          <p:cNvSpPr>
            <a:spLocks noGrp="1"/>
          </p:cNvSpPr>
          <p:nvPr>
            <p:ph idx="1"/>
          </p:nvPr>
        </p:nvSpPr>
        <p:spPr>
          <a:xfrm>
            <a:off x="1066800" y="1504188"/>
            <a:ext cx="10058400" cy="3849624"/>
          </a:xfrm>
        </p:spPr>
        <p:txBody>
          <a:bodyPr/>
          <a:lstStyle/>
          <a:p>
            <a:r>
              <a:rPr lang="en-US" dirty="0"/>
              <a:t>ELECTRIC CAR IS PARKED IN A DESIGNATED WIRELESS CHARGING SPOT.</a:t>
            </a:r>
          </a:p>
          <a:p>
            <a:r>
              <a:rPr lang="en-US" dirty="0"/>
              <a:t>WIRELESS CHARGING POD DETECTS THE PRESENCE OF THE CAR.</a:t>
            </a:r>
          </a:p>
          <a:p>
            <a:r>
              <a:rPr lang="en-US" dirty="0"/>
              <a:t>CHARGING PAD INITIATES COMMUNICATION WITH THE CAR’S ONBOARD CHARGING SYSTEM.</a:t>
            </a:r>
          </a:p>
          <a:p>
            <a:r>
              <a:rPr lang="en-US" dirty="0"/>
              <a:t>CAR’S CHARGING SYSTEM COMMUNICATES WITH THE CHARGING PAD TO VERIFY COMPATIBILITY AND NEGOTIATE CHARGING PARAMETERS.</a:t>
            </a:r>
          </a:p>
          <a:p>
            <a:r>
              <a:rPr lang="en-US" dirty="0"/>
              <a:t>ONCE PARAMETERS ARE AGREED UPON,CHARGING BEGINS.</a:t>
            </a:r>
          </a:p>
          <a:p>
            <a:r>
              <a:rPr lang="en-US" dirty="0"/>
              <a:t>CHARGING PAD MONITORS CHARGING PROGRESS AND ADJUSTS CHARGING RATE NECESSARY.</a:t>
            </a:r>
          </a:p>
          <a:p>
            <a:r>
              <a:rPr lang="en-US" dirty="0"/>
              <a:t>WHEN CHARGING IS COMPLETE,CHARGING PAD NOTIFIES CAR’S ONBOARD CHARGING SYSTEM.</a:t>
            </a:r>
          </a:p>
          <a:p>
            <a:r>
              <a:rPr lang="en-US" dirty="0"/>
              <a:t>CHARGING PAD STOPS CHARGING AND DISCONNETS FROM THE CAR.</a:t>
            </a:r>
            <a:endParaRPr lang="en-IN" dirty="0"/>
          </a:p>
        </p:txBody>
      </p:sp>
    </p:spTree>
    <p:extLst>
      <p:ext uri="{BB962C8B-B14F-4D97-AF65-F5344CB8AC3E}">
        <p14:creationId xmlns:p14="http://schemas.microsoft.com/office/powerpoint/2010/main" val="1610899749"/>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C0E1BD-AA11-B391-E3BF-749B6D0E14E2}"/>
              </a:ext>
            </a:extLst>
          </p:cNvPr>
          <p:cNvSpPr>
            <a:spLocks noGrp="1"/>
          </p:cNvSpPr>
          <p:nvPr>
            <p:ph idx="1"/>
          </p:nvPr>
        </p:nvSpPr>
        <p:spPr>
          <a:xfrm>
            <a:off x="1066800" y="736270"/>
            <a:ext cx="10058400" cy="5216474"/>
          </a:xfrm>
        </p:spPr>
        <p:txBody>
          <a:bodyPr/>
          <a:lstStyle/>
          <a:p>
            <a:r>
              <a:rPr lang="en-US" dirty="0"/>
              <a:t>INDUCTIVE POWER TRANSFER (IPT) TECHNOLOGY IS A METHOD OF WIRELESSLY TRANSMITTING ELECTRICALPOWER OVER SHORT DISTANCES USING ELECTROMAGNETIC FIELDS. IT IS COMMONLY USED IN DEVICES SUCHAS ELECTRIC TOOTHBRUSHES, SMARTPHONES, AND EVEN ELECTRIC CARS.</a:t>
            </a:r>
            <a:endParaRPr lang="en-IN" dirty="0"/>
          </a:p>
        </p:txBody>
      </p:sp>
      <p:pic>
        <p:nvPicPr>
          <p:cNvPr id="5" name="Picture 4">
            <a:extLst>
              <a:ext uri="{FF2B5EF4-FFF2-40B4-BE49-F238E27FC236}">
                <a16:creationId xmlns:a16="http://schemas.microsoft.com/office/drawing/2014/main" id="{4CAC84EC-9B9B-F326-CA42-DB4A77D1C02A}"/>
              </a:ext>
            </a:extLst>
          </p:cNvPr>
          <p:cNvPicPr>
            <a:picLocks noChangeAspect="1"/>
          </p:cNvPicPr>
          <p:nvPr/>
        </p:nvPicPr>
        <p:blipFill rotWithShape="1">
          <a:blip r:embed="rId2">
            <a:clrChange>
              <a:clrFrom>
                <a:srgbClr val="FFFFFF"/>
              </a:clrFrom>
              <a:clrTo>
                <a:srgbClr val="FFFFFF">
                  <a:alpha val="0"/>
                </a:srgbClr>
              </a:clrTo>
            </a:clrChange>
            <a:duotone>
              <a:prstClr val="black"/>
              <a:schemeClr val="accent6">
                <a:tint val="45000"/>
                <a:satMod val="400000"/>
              </a:schemeClr>
            </a:duotone>
          </a:blip>
          <a:srcRect b="56714"/>
          <a:stretch/>
        </p:blipFill>
        <p:spPr>
          <a:xfrm>
            <a:off x="3392344" y="2202287"/>
            <a:ext cx="4982307" cy="2968580"/>
          </a:xfrm>
          <a:prstGeom prst="rect">
            <a:avLst/>
          </a:prstGeom>
        </p:spPr>
      </p:pic>
    </p:spTree>
    <p:extLst>
      <p:ext uri="{BB962C8B-B14F-4D97-AF65-F5344CB8AC3E}">
        <p14:creationId xmlns:p14="http://schemas.microsoft.com/office/powerpoint/2010/main" val="22084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1E9CC0-E08C-A018-854B-F5F1E05F4DC1}"/>
              </a:ext>
            </a:extLst>
          </p:cNvPr>
          <p:cNvSpPr>
            <a:spLocks noGrp="1"/>
          </p:cNvSpPr>
          <p:nvPr>
            <p:ph idx="1"/>
          </p:nvPr>
        </p:nvSpPr>
        <p:spPr>
          <a:xfrm>
            <a:off x="1316182" y="642455"/>
            <a:ext cx="10058400" cy="1891195"/>
          </a:xfrm>
        </p:spPr>
        <p:txBody>
          <a:bodyPr/>
          <a:lstStyle/>
          <a:p>
            <a:r>
              <a:rPr lang="en-IN" b="0" kern="0" dirty="0">
                <a:effectLst/>
                <a:latin typeface="+mj-lt"/>
                <a:ea typeface="Calibri" panose="020F0502020204030204" pitchFamily="34" charset="0"/>
                <a:cs typeface="Times New Roman" panose="02020603050405020304" pitchFamily="18" charset="0"/>
              </a:rPr>
              <a:t>IN THE CASE OF WIRELESS CHARGING FOR ELECTRIC CARS, A CHARGING PAD IS PLACED ON THE GROUND, WHICH GENERATES A MAGNETIC FIELD. THE ELECTRIC CAR IS EQUIPPED WITH A RECEIVER COIL THAT IS POSITIONED UNDER THE CAR. WHEN THE CAR IS PARKED ON THE CHARGING PAD, THE RECEIVER COIL IS PLACED WITHIN THE MAGNETIC FIELD AND AN ELECTRICAL CURRENT IS INDUCED IN THE COIL.</a:t>
            </a:r>
          </a:p>
          <a:p>
            <a:r>
              <a:rPr lang="en-IN" dirty="0">
                <a:effectLst/>
                <a:latin typeface="+mj-lt"/>
                <a:ea typeface="Calibri" panose="020F0502020204030204" pitchFamily="34" charset="0"/>
                <a:cs typeface="Times New Roman" panose="02020603050405020304" pitchFamily="18" charset="0"/>
              </a:rPr>
              <a:t>THE CHARGING PAD AND THE RECEIVER COIL ARE DESIGNED TO BE EFFICIENT, SO THAT THE TRANSFER OF ENERGY BETWEEN THE TWO IS AS HIGH AS POSSIBLE.</a:t>
            </a:r>
            <a:endParaRPr lang="en-US" b="1" dirty="0">
              <a:effectLst/>
              <a:latin typeface="+mj-lt"/>
              <a:ea typeface="Times New Roman" panose="02020603050405020304" pitchFamily="18" charset="0"/>
            </a:endParaRPr>
          </a:p>
          <a:p>
            <a:endParaRPr lang="en-IN" dirty="0"/>
          </a:p>
        </p:txBody>
      </p:sp>
      <p:pic>
        <p:nvPicPr>
          <p:cNvPr id="4" name="Picture 3" descr="Inductive charging - Wikipedia">
            <a:extLst>
              <a:ext uri="{FF2B5EF4-FFF2-40B4-BE49-F238E27FC236}">
                <a16:creationId xmlns:a16="http://schemas.microsoft.com/office/drawing/2014/main" id="{11E653C8-656B-9F47-3905-25748487859F}"/>
              </a:ext>
            </a:extLst>
          </p:cNvPr>
          <p:cNvPicPr>
            <a:picLocks noChangeAspect="1" noChangeArrowheads="1"/>
          </p:cNvPicPr>
          <p:nvPr/>
        </p:nvPicPr>
        <p:blipFill>
          <a:blip r:embed="rId2">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374955" y="2862669"/>
            <a:ext cx="3940854" cy="220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709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30D37-428C-7A68-9990-573D302DB1D1}"/>
              </a:ext>
            </a:extLst>
          </p:cNvPr>
          <p:cNvSpPr>
            <a:spLocks noGrp="1"/>
          </p:cNvSpPr>
          <p:nvPr>
            <p:ph idx="1"/>
          </p:nvPr>
        </p:nvSpPr>
        <p:spPr>
          <a:xfrm>
            <a:off x="1066800" y="700644"/>
            <a:ext cx="10058400" cy="5252100"/>
          </a:xfrm>
        </p:spPr>
        <p:txBody>
          <a:bodyPr>
            <a:normAutofit/>
          </a:bodyPr>
          <a:lstStyle/>
          <a:p>
            <a:pPr marL="0" indent="0">
              <a:buNone/>
            </a:pPr>
            <a:r>
              <a:rPr lang="en-US" sz="2800" dirty="0"/>
              <a:t>TECHNOLOGIES AND RESOURCES REQUIRED TO BUILD WIRELESS CHARGING PADS FOR ECARS :</a:t>
            </a:r>
          </a:p>
          <a:p>
            <a:pPr marL="514350" indent="-514350">
              <a:buAutoNum type="arabicPeriod"/>
            </a:pPr>
            <a:r>
              <a:rPr lang="en-US" sz="2000" dirty="0"/>
              <a:t>CHARGING PADS:</a:t>
            </a:r>
          </a:p>
          <a:p>
            <a:pPr marL="514350" indent="-514350">
              <a:buAutoNum type="arabicPeriod"/>
            </a:pPr>
            <a:r>
              <a:rPr lang="en-US" sz="2000" dirty="0"/>
              <a:t> POWER ELECTRONICS</a:t>
            </a:r>
          </a:p>
          <a:p>
            <a:pPr marL="514350" indent="-514350">
              <a:buAutoNum type="arabicPeriod"/>
            </a:pPr>
            <a:r>
              <a:rPr lang="en-US" sz="2000" dirty="0"/>
              <a:t>COMMUNICATION SYSTEM</a:t>
            </a:r>
          </a:p>
          <a:p>
            <a:pPr marL="514350" indent="-514350">
              <a:buAutoNum type="arabicPeriod"/>
            </a:pPr>
            <a:r>
              <a:rPr lang="en-US" sz="2000" dirty="0"/>
              <a:t>CONTROL SOFTWARE</a:t>
            </a:r>
          </a:p>
          <a:p>
            <a:pPr marL="514350" indent="-514350">
              <a:buAutoNum type="arabicPeriod"/>
            </a:pPr>
            <a:r>
              <a:rPr lang="en-US" sz="2000" dirty="0"/>
              <a:t>MATERIALS</a:t>
            </a:r>
          </a:p>
          <a:p>
            <a:pPr marL="514350" indent="-514350">
              <a:buAutoNum type="arabicPeriod"/>
            </a:pPr>
            <a:r>
              <a:rPr lang="en-US" sz="2000" dirty="0"/>
              <a:t>INFRASTRUCTURE</a:t>
            </a:r>
          </a:p>
          <a:p>
            <a:pPr marL="0" indent="0">
              <a:buNone/>
            </a:pPr>
            <a:endParaRPr lang="en-IN" sz="2800" dirty="0"/>
          </a:p>
        </p:txBody>
      </p:sp>
    </p:spTree>
    <p:extLst>
      <p:ext uri="{BB962C8B-B14F-4D97-AF65-F5344CB8AC3E}">
        <p14:creationId xmlns:p14="http://schemas.microsoft.com/office/powerpoint/2010/main" val="362415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1CC4EE-91FB-2637-9130-56BDDEDA1EDD}"/>
              </a:ext>
            </a:extLst>
          </p:cNvPr>
          <p:cNvSpPr>
            <a:spLocks noGrp="1"/>
          </p:cNvSpPr>
          <p:nvPr>
            <p:ph idx="1"/>
          </p:nvPr>
        </p:nvSpPr>
        <p:spPr>
          <a:xfrm>
            <a:off x="6096000" y="653143"/>
            <a:ext cx="5029200" cy="5299601"/>
          </a:xfrm>
        </p:spPr>
        <p:txBody>
          <a:bodyPr anchor="ctr"/>
          <a:lstStyle/>
          <a:p>
            <a:pPr marL="0" indent="0">
              <a:buNone/>
            </a:pPr>
            <a:r>
              <a:rPr lang="en-US" sz="1600" kern="100" dirty="0">
                <a:solidFill>
                  <a:schemeClr val="tx1"/>
                </a:solidFill>
                <a:effectLst/>
                <a:latin typeface="+mj-lt"/>
                <a:ea typeface="Calibri" panose="020F0502020204030204" pitchFamily="34" charset="0"/>
                <a:cs typeface="Times New Roman" panose="02020603050405020304" pitchFamily="18" charset="0"/>
              </a:rPr>
              <a:t>HYUNDAI AND KIA ARE CONSIDERING ON COMMERCIALIZING THE TECHNOLOGY UPON THE LAUNCH OF LEVEL 4 AUTONOMOUS VEHICLE AROUND YEAR 2025. HYUNDAI AND KIA ALSO PLAN TO COMMERCIALIZE AUTONOMOUS VEHICLES IN VARIOUS SMART CITIES FROM 2021 WITH A GOAL OF LAUNCHING FULLY AUTONOMOUS VEHICLES BY 2030.</a:t>
            </a:r>
            <a:endParaRPr lang="en-IN" dirty="0">
              <a:latin typeface="+mj-lt"/>
            </a:endParaRPr>
          </a:p>
        </p:txBody>
      </p:sp>
      <p:pic>
        <p:nvPicPr>
          <p:cNvPr id="6" name="EV Charging - Wireless Charging System｜Hyundai Motor Group｜#Shorts">
            <a:hlinkClick r:id="" action="ppaction://media"/>
            <a:extLst>
              <a:ext uri="{FF2B5EF4-FFF2-40B4-BE49-F238E27FC236}">
                <a16:creationId xmlns:a16="http://schemas.microsoft.com/office/drawing/2014/main" id="{7FE7D390-7DD6-E065-4F0E-48C8B29836F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grayscl/>
          </a:blip>
          <a:srcRect t="22724" b="22944"/>
          <a:stretch/>
        </p:blipFill>
        <p:spPr>
          <a:xfrm>
            <a:off x="1493652" y="1565939"/>
            <a:ext cx="3860800" cy="3726121"/>
          </a:xfrm>
          <a:prstGeom prst="rect">
            <a:avLst/>
          </a:prstGeom>
        </p:spPr>
      </p:pic>
    </p:spTree>
    <p:extLst>
      <p:ext uri="{BB962C8B-B14F-4D97-AF65-F5344CB8AC3E}">
        <p14:creationId xmlns:p14="http://schemas.microsoft.com/office/powerpoint/2010/main" val="1162011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078D-A717-08B3-CC35-46A2FE3965A3}"/>
              </a:ext>
            </a:extLst>
          </p:cNvPr>
          <p:cNvSpPr>
            <a:spLocks noGrp="1"/>
          </p:cNvSpPr>
          <p:nvPr>
            <p:ph type="title"/>
          </p:nvPr>
        </p:nvSpPr>
        <p:spPr>
          <a:xfrm>
            <a:off x="1066800" y="642594"/>
            <a:ext cx="10058400" cy="5235692"/>
          </a:xfrm>
        </p:spPr>
        <p:txBody>
          <a:bodyPr>
            <a:normAutofit/>
          </a:bodyPr>
          <a:lstStyle/>
          <a:p>
            <a:pPr algn="ctr"/>
            <a:r>
              <a:rPr lang="en-US" sz="4800" dirty="0"/>
              <a:t>DYNAMIC WIRELESS CHARGING SYSTEM </a:t>
            </a:r>
            <a:endParaRPr lang="en-IN" sz="4800" dirty="0"/>
          </a:p>
        </p:txBody>
      </p:sp>
    </p:spTree>
    <p:extLst>
      <p:ext uri="{BB962C8B-B14F-4D97-AF65-F5344CB8AC3E}">
        <p14:creationId xmlns:p14="http://schemas.microsoft.com/office/powerpoint/2010/main" val="2896265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CCFF"/>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FE8C5D-34FD-04D3-28BA-F4BAD763626A}"/>
              </a:ext>
            </a:extLst>
          </p:cNvPr>
          <p:cNvSpPr txBox="1"/>
          <p:nvPr/>
        </p:nvSpPr>
        <p:spPr>
          <a:xfrm>
            <a:off x="1114738" y="5046710"/>
            <a:ext cx="10541000" cy="923330"/>
          </a:xfrm>
          <a:prstGeom prst="rect">
            <a:avLst/>
          </a:prstGeom>
          <a:noFill/>
        </p:spPr>
        <p:txBody>
          <a:bodyPr wrap="square" rtlCol="0">
            <a:spAutoFit/>
          </a:bodyPr>
          <a:lstStyle/>
          <a:p>
            <a:r>
              <a:rPr lang="en-US" b="0" i="0" dirty="0">
                <a:solidFill>
                  <a:srgbClr val="62696F"/>
                </a:solidFill>
                <a:effectLst/>
                <a:latin typeface="+mj-lt"/>
              </a:rPr>
              <a:t>ELECTREON </a:t>
            </a:r>
            <a:r>
              <a:rPr lang="en-US" dirty="0">
                <a:solidFill>
                  <a:srgbClr val="62696F"/>
                </a:solidFill>
                <a:latin typeface="+mj-lt"/>
              </a:rPr>
              <a:t>A</a:t>
            </a:r>
            <a:r>
              <a:rPr lang="en-US" b="0" i="0" dirty="0">
                <a:solidFill>
                  <a:srgbClr val="62696F"/>
                </a:solidFill>
                <a:effectLst/>
                <a:latin typeface="+mj-lt"/>
              </a:rPr>
              <a:t> LEADING PROVIDER OF WIRELESS CHARGING SOLUTIONS FOR ELECTRIC VEHICLES (EVS) AND HAS ALREADY MADE A LOT OF PROGRESS WITH DYNAMIC WIRELESS CHARGING SYSTEMS FOR ELECTRIC VEHICLES</a:t>
            </a:r>
            <a:endParaRPr lang="en-IN" dirty="0">
              <a:latin typeface="+mj-lt"/>
            </a:endParaRPr>
          </a:p>
        </p:txBody>
      </p:sp>
      <p:pic>
        <p:nvPicPr>
          <p:cNvPr id="5" name="ELECTREON Dynamic wireless charging">
            <a:hlinkClick r:id="" action="ppaction://media"/>
            <a:extLst>
              <a:ext uri="{FF2B5EF4-FFF2-40B4-BE49-F238E27FC236}">
                <a16:creationId xmlns:a16="http://schemas.microsoft.com/office/drawing/2014/main" id="{7C925285-B7AC-1276-5745-D57E0EAF53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76863" y="837848"/>
            <a:ext cx="7038274" cy="3959029"/>
          </a:xfrm>
          <a:prstGeom prst="rect">
            <a:avLst/>
          </a:prstGeom>
          <a:ln>
            <a:noFill/>
          </a:ln>
          <a:effectLst>
            <a:softEdge rad="112500"/>
          </a:effectLst>
        </p:spPr>
      </p:pic>
    </p:spTree>
    <p:extLst>
      <p:ext uri="{BB962C8B-B14F-4D97-AF65-F5344CB8AC3E}">
        <p14:creationId xmlns:p14="http://schemas.microsoft.com/office/powerpoint/2010/main" val="1104531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1D8447-7E0C-DCB3-ECE0-B9B4CBABBE61}"/>
              </a:ext>
            </a:extLst>
          </p:cNvPr>
          <p:cNvSpPr>
            <a:spLocks noGrp="1"/>
          </p:cNvSpPr>
          <p:nvPr>
            <p:ph idx="1"/>
          </p:nvPr>
        </p:nvSpPr>
        <p:spPr>
          <a:xfrm>
            <a:off x="1066800" y="694267"/>
            <a:ext cx="10058400" cy="5258477"/>
          </a:xfrm>
        </p:spPr>
        <p:txBody>
          <a:bodyPr>
            <a:normAutofit/>
          </a:bodyPr>
          <a:lstStyle/>
          <a:p>
            <a:pPr marL="0" indent="0">
              <a:buNone/>
            </a:pPr>
            <a:r>
              <a:rPr lang="en-US" sz="2400" b="0" i="0" dirty="0">
                <a:effectLst/>
                <a:latin typeface="+mj-lt"/>
              </a:rPr>
              <a:t>Electric vehicles are the future of transportation, they are more environmentally friendly, cheaper to operate, and increasingly more practical and convenient for everyday use.</a:t>
            </a:r>
            <a:endParaRPr lang="en-IN" sz="2400" dirty="0">
              <a:latin typeface="+mj-lt"/>
            </a:endParaRPr>
          </a:p>
        </p:txBody>
      </p:sp>
      <p:pic>
        <p:nvPicPr>
          <p:cNvPr id="11268" name="Picture 4" descr="Electric Cars Are Better for the Planet – and Often Your Budget, Too - The  New York Times">
            <a:extLst>
              <a:ext uri="{FF2B5EF4-FFF2-40B4-BE49-F238E27FC236}">
                <a16:creationId xmlns:a16="http://schemas.microsoft.com/office/drawing/2014/main" id="{C4753CFD-4741-2D59-3FF1-75E6919F3EF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26241" y="2266033"/>
            <a:ext cx="6800850" cy="3829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01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CCF67E-039D-9ABD-02DF-85F732BE6A2D}"/>
              </a:ext>
            </a:extLst>
          </p:cNvPr>
          <p:cNvSpPr>
            <a:spLocks noGrp="1"/>
          </p:cNvSpPr>
          <p:nvPr>
            <p:ph idx="1"/>
          </p:nvPr>
        </p:nvSpPr>
        <p:spPr>
          <a:xfrm>
            <a:off x="1066800" y="736270"/>
            <a:ext cx="10058400" cy="5216474"/>
          </a:xfrm>
        </p:spPr>
        <p:txBody>
          <a:bodyPr/>
          <a:lstStyle/>
          <a:p>
            <a:pPr algn="l"/>
            <a:r>
              <a:rPr lang="en-US" sz="2000" b="0" i="0" dirty="0">
                <a:solidFill>
                  <a:schemeClr val="tx1"/>
                </a:solidFill>
                <a:effectLst/>
                <a:latin typeface="+mj-lt"/>
              </a:rPr>
              <a:t>DYNAMIC ELECTRIC VEHICLE CHARGING REFERS TO A SYSTEM IN WHICH ELECTRIC VEHICLES (EVS) ARE CHARGED WHILE THEY ARE IN MOTION, RATHER THAN WHILE THEY ARE PARKED AT CHARGING STATIONS. THIS IS DONE THROUGH A TECHNOLOGY CALLED WIRELESS POWER TRANSFER (WPT), WHICH USES ELECTROMAGNETIC FIELDS TO TRANSFER ENERGY BETWEEN TWO COILS - ONE ON THE ROAD AND ONE ON THE VEHICLE.</a:t>
            </a:r>
          </a:p>
          <a:p>
            <a:r>
              <a:rPr lang="en-US" sz="2000" b="0" i="0" dirty="0">
                <a:solidFill>
                  <a:schemeClr val="tx1"/>
                </a:solidFill>
                <a:effectLst/>
                <a:latin typeface="+mj-lt"/>
              </a:rPr>
              <a:t>DYNAMIC CHARGING IS SEEN AS A PROMISING SOLUTION TO THE RANGE LIMITATION OF ELECTRIC VEHICLES, AS IT ALLOWS THEM TO TRAVEL LONG DISTANCES WITHOUT STOPPING FOR A PROLONGED PERIOD OF TIME TO RECHARGE THEIR BATTERIES. THIS CAN INCREASE THE PRACTICALITY AND CONVENIENCE OF ELECTRIC VEHICLES, MAKING THEM MORE APPEALING TO CONSUMERS.</a:t>
            </a:r>
          </a:p>
          <a:p>
            <a:endParaRPr lang="en-IN" dirty="0"/>
          </a:p>
        </p:txBody>
      </p:sp>
    </p:spTree>
    <p:extLst>
      <p:ext uri="{BB962C8B-B14F-4D97-AF65-F5344CB8AC3E}">
        <p14:creationId xmlns:p14="http://schemas.microsoft.com/office/powerpoint/2010/main" val="3139859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B2B855-E233-4A1E-99D2-D0A11D54DF0A}"/>
              </a:ext>
            </a:extLst>
          </p:cNvPr>
          <p:cNvSpPr>
            <a:spLocks noGrp="1"/>
          </p:cNvSpPr>
          <p:nvPr>
            <p:ph idx="1"/>
          </p:nvPr>
        </p:nvSpPr>
        <p:spPr>
          <a:xfrm>
            <a:off x="1066800" y="1046216"/>
            <a:ext cx="10058400" cy="3849624"/>
          </a:xfrm>
        </p:spPr>
        <p:txBody>
          <a:bodyPr/>
          <a:lstStyle/>
          <a:p>
            <a:pPr marL="0" indent="0">
              <a:buNone/>
            </a:pPr>
            <a:r>
              <a:rPr lang="en-US" sz="2400" b="0" i="0" dirty="0">
                <a:solidFill>
                  <a:schemeClr val="tx1"/>
                </a:solidFill>
                <a:effectLst/>
                <a:latin typeface="+mj-lt"/>
              </a:rPr>
              <a:t>THERE ARE SEVERAL CHALLENGES TO IMPLEMENTING DYNAMIC CHARGING, INCLUDING THE NEED FOR INFRASTRUCTURE INVESTMENT TO INSTALL THE NECESSARY EQUIPMENT ON ROADS AND IN VEHICLES, AS WELL AS ENSURING SAFETY AND COMPATIBILITY WITH VARIOUS VEHICLE MODELS. HOWEVER, RESEARCH AND DEVELOPMENT IN THIS AREA IS ONGOING, AND THERE HAVE BEEN SUCCESSFUL PILOT PROJECTS AND DEMONSTRATIONS OF DYNAMIC CHARGING TECHNOLOGY IN VARIOUS COUNTRIES AROUND THE WORLD.</a:t>
            </a:r>
            <a:endParaRPr lang="en-IN" sz="2400" dirty="0">
              <a:solidFill>
                <a:schemeClr val="tx1"/>
              </a:solidFill>
              <a:latin typeface="+mj-lt"/>
            </a:endParaRPr>
          </a:p>
          <a:p>
            <a:pPr marL="0" indent="0">
              <a:buNone/>
            </a:pPr>
            <a:endParaRPr lang="en-IN" dirty="0"/>
          </a:p>
        </p:txBody>
      </p:sp>
      <p:pic>
        <p:nvPicPr>
          <p:cNvPr id="7170" name="Picture 2">
            <a:extLst>
              <a:ext uri="{FF2B5EF4-FFF2-40B4-BE49-F238E27FC236}">
                <a16:creationId xmlns:a16="http://schemas.microsoft.com/office/drawing/2014/main" id="{69D1BB77-EE33-E07D-E16B-AC29FE6D333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24424" y="4895840"/>
            <a:ext cx="2343151" cy="122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599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06BA474-78BB-C8A7-5C6F-8ABCB42BF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848" y="1054294"/>
            <a:ext cx="9104303" cy="47494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3555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991A4-4ECB-8393-2DB5-890191A5B551}"/>
              </a:ext>
            </a:extLst>
          </p:cNvPr>
          <p:cNvSpPr>
            <a:spLocks noGrp="1"/>
          </p:cNvSpPr>
          <p:nvPr>
            <p:ph type="title"/>
          </p:nvPr>
        </p:nvSpPr>
        <p:spPr/>
        <p:txBody>
          <a:bodyPr/>
          <a:lstStyle/>
          <a:p>
            <a:r>
              <a:rPr lang="en-US" dirty="0"/>
              <a:t>DISADVANTAGES</a:t>
            </a:r>
            <a:endParaRPr lang="en-IN" dirty="0"/>
          </a:p>
        </p:txBody>
      </p:sp>
      <p:sp>
        <p:nvSpPr>
          <p:cNvPr id="4" name="Content Placeholder 3">
            <a:extLst>
              <a:ext uri="{FF2B5EF4-FFF2-40B4-BE49-F238E27FC236}">
                <a16:creationId xmlns:a16="http://schemas.microsoft.com/office/drawing/2014/main" id="{A312D1F7-18B6-BD38-5D59-243EA5456B33}"/>
              </a:ext>
            </a:extLst>
          </p:cNvPr>
          <p:cNvSpPr>
            <a:spLocks noGrp="1"/>
          </p:cNvSpPr>
          <p:nvPr>
            <p:ph idx="1"/>
          </p:nvPr>
        </p:nvSpPr>
        <p:spPr/>
        <p:txBody>
          <a:bodyPr/>
          <a:lstStyle/>
          <a:p>
            <a:r>
              <a:rPr lang="en-IN" sz="2000" dirty="0">
                <a:effectLst/>
                <a:latin typeface="+mj-lt"/>
                <a:ea typeface="Calibri" panose="020F0502020204030204" pitchFamily="34" charset="0"/>
                <a:cs typeface="Times New Roman" panose="02020603050405020304" pitchFamily="18" charset="0"/>
              </a:rPr>
              <a:t>LONGER CHARGING TIMES </a:t>
            </a:r>
          </a:p>
          <a:p>
            <a:r>
              <a:rPr lang="en-IN" sz="2000" dirty="0">
                <a:effectLst/>
                <a:latin typeface="+mj-lt"/>
                <a:ea typeface="Calibri" panose="020F0502020204030204" pitchFamily="34" charset="0"/>
                <a:cs typeface="Times New Roman" panose="02020603050405020304" pitchFamily="18" charset="0"/>
              </a:rPr>
              <a:t>INCREASED ENERGY CONSUMPTION</a:t>
            </a:r>
            <a:endParaRPr lang="en-IN" sz="2000" dirty="0">
              <a:latin typeface="+mj-lt"/>
              <a:ea typeface="Calibri" panose="020F0502020204030204" pitchFamily="34" charset="0"/>
              <a:cs typeface="Times New Roman" panose="02020603050405020304" pitchFamily="18" charset="0"/>
            </a:endParaRPr>
          </a:p>
          <a:p>
            <a:r>
              <a:rPr lang="en-IN" sz="2000" dirty="0">
                <a:effectLst/>
                <a:latin typeface="+mj-lt"/>
                <a:ea typeface="Calibri" panose="020F0502020204030204" pitchFamily="34" charset="0"/>
                <a:cs typeface="Times New Roman" panose="02020603050405020304" pitchFamily="18" charset="0"/>
              </a:rPr>
              <a:t>EXPENSIVE TO INSTALL</a:t>
            </a:r>
          </a:p>
          <a:p>
            <a:endParaRPr lang="en-IN" dirty="0"/>
          </a:p>
        </p:txBody>
      </p:sp>
    </p:spTree>
    <p:extLst>
      <p:ext uri="{BB962C8B-B14F-4D97-AF65-F5344CB8AC3E}">
        <p14:creationId xmlns:p14="http://schemas.microsoft.com/office/powerpoint/2010/main" val="645689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12A1-2106-FB05-9A7A-94EDA3FF753E}"/>
              </a:ext>
            </a:extLst>
          </p:cNvPr>
          <p:cNvSpPr>
            <a:spLocks noGrp="1"/>
          </p:cNvSpPr>
          <p:nvPr>
            <p:ph type="title"/>
          </p:nvPr>
        </p:nvSpPr>
        <p:spPr/>
        <p:txBody>
          <a:bodyPr/>
          <a:lstStyle/>
          <a:p>
            <a:r>
              <a:rPr lang="en-US" dirty="0"/>
              <a:t>FUTURE WORKS</a:t>
            </a:r>
            <a:endParaRPr lang="en-IN" dirty="0"/>
          </a:p>
        </p:txBody>
      </p:sp>
      <p:grpSp>
        <p:nvGrpSpPr>
          <p:cNvPr id="7" name="Group 6">
            <a:extLst>
              <a:ext uri="{FF2B5EF4-FFF2-40B4-BE49-F238E27FC236}">
                <a16:creationId xmlns:a16="http://schemas.microsoft.com/office/drawing/2014/main" id="{E6B44D63-CB44-F3D7-2381-2532209C54D9}"/>
              </a:ext>
            </a:extLst>
          </p:cNvPr>
          <p:cNvGrpSpPr/>
          <p:nvPr/>
        </p:nvGrpSpPr>
        <p:grpSpPr>
          <a:xfrm>
            <a:off x="1178627" y="762426"/>
            <a:ext cx="9062013" cy="1020013"/>
            <a:chOff x="1311164" y="5195392"/>
            <a:chExt cx="9062013" cy="1020013"/>
          </a:xfrm>
        </p:grpSpPr>
        <p:pic>
          <p:nvPicPr>
            <p:cNvPr id="4" name="Picture 3" descr="Electric roads in western Sweden | Volvo Group">
              <a:extLst>
                <a:ext uri="{FF2B5EF4-FFF2-40B4-BE49-F238E27FC236}">
                  <a16:creationId xmlns:a16="http://schemas.microsoft.com/office/drawing/2014/main" id="{C0483387-9F65-0762-20ED-DCAA6CDD56FE}"/>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t="10449" b="31349"/>
            <a:stretch/>
          </p:blipFill>
          <p:spPr bwMode="auto">
            <a:xfrm>
              <a:off x="3429646" y="5195392"/>
              <a:ext cx="3096940" cy="10187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ireless Electric Vehicle Charging System (WEVCS)">
              <a:extLst>
                <a:ext uri="{FF2B5EF4-FFF2-40B4-BE49-F238E27FC236}">
                  <a16:creationId xmlns:a16="http://schemas.microsoft.com/office/drawing/2014/main" id="{DD83EA50-D822-8CBB-932C-9984AE2447B2}"/>
                </a:ext>
              </a:extLst>
            </p:cNvPr>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b="29913"/>
            <a:stretch/>
          </p:blipFill>
          <p:spPr bwMode="auto">
            <a:xfrm>
              <a:off x="1311164" y="5196620"/>
              <a:ext cx="2118482" cy="10187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World's first electrified road for charging vehicles opens in Sweden |  Electric, hybrid and low-emission cars | The Guardian">
              <a:extLst>
                <a:ext uri="{FF2B5EF4-FFF2-40B4-BE49-F238E27FC236}">
                  <a16:creationId xmlns:a16="http://schemas.microsoft.com/office/drawing/2014/main" id="{64E201CA-E13B-BB43-2594-9EF6F5A66919}"/>
                </a:ext>
              </a:extLst>
            </p:cNvPr>
            <p:cNvPicPr>
              <a:picLocks noChangeAspect="1" noChangeArrowheads="1"/>
            </p:cNvPicPr>
            <p:nvPr/>
          </p:nvPicPr>
          <p:blipFill rotWithShape="1">
            <a:blip r:embed="rId4">
              <a:grayscl/>
              <a:extLst>
                <a:ext uri="{28A0092B-C50C-407E-A947-70E740481C1C}">
                  <a14:useLocalDpi xmlns:a14="http://schemas.microsoft.com/office/drawing/2010/main" val="0"/>
                </a:ext>
              </a:extLst>
            </a:blip>
            <a:srcRect b="4927"/>
            <a:stretch/>
          </p:blipFill>
          <p:spPr bwMode="auto">
            <a:xfrm>
              <a:off x="6526586" y="5195392"/>
              <a:ext cx="1785972" cy="101878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ow will wireless dynamic charging of electric vehicles impact the grid? -  #SINTEFblog">
              <a:extLst>
                <a:ext uri="{FF2B5EF4-FFF2-40B4-BE49-F238E27FC236}">
                  <a16:creationId xmlns:a16="http://schemas.microsoft.com/office/drawing/2014/main" id="{AB1F9F2B-B929-EA99-9BA2-C72B8C8C1972}"/>
                </a:ext>
              </a:extLst>
            </p:cNvPr>
            <p:cNvPicPr>
              <a:picLocks noChangeAspect="1" noChangeArrowheads="1"/>
            </p:cNvPicPr>
            <p:nvPr/>
          </p:nvPicPr>
          <p:blipFill rotWithShape="1">
            <a:blip r:embed="rId5">
              <a:grayscl/>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t="-606" b="6503"/>
            <a:stretch/>
          </p:blipFill>
          <p:spPr bwMode="auto">
            <a:xfrm>
              <a:off x="8312558" y="5195392"/>
              <a:ext cx="2060619" cy="101878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Content Placeholder 2">
            <a:extLst>
              <a:ext uri="{FF2B5EF4-FFF2-40B4-BE49-F238E27FC236}">
                <a16:creationId xmlns:a16="http://schemas.microsoft.com/office/drawing/2014/main" id="{FDE4C469-0366-B7BA-7828-DC1EAAC0A90B}"/>
              </a:ext>
            </a:extLst>
          </p:cNvPr>
          <p:cNvSpPr>
            <a:spLocks noGrp="1"/>
          </p:cNvSpPr>
          <p:nvPr>
            <p:ph idx="1"/>
          </p:nvPr>
        </p:nvSpPr>
        <p:spPr/>
        <p:txBody>
          <a:bodyPr>
            <a:normAutofit/>
          </a:bodyPr>
          <a:lstStyle/>
          <a:p>
            <a:r>
              <a:rPr lang="en-IN" sz="2000" dirty="0">
                <a:solidFill>
                  <a:schemeClr val="tx1"/>
                </a:solidFill>
                <a:effectLst/>
                <a:latin typeface="+mj-lt"/>
                <a:ea typeface="Calibri" panose="020F0502020204030204" pitchFamily="34" charset="0"/>
                <a:cs typeface="Times New Roman" panose="02020603050405020304" pitchFamily="18" charset="0"/>
              </a:rPr>
              <a:t>THE INDIAN GOVERNMENT HAS SET AN AMBITIOUS TARGET TO ACHIEVE 100% ELECTRIC MOBILITY BY 2030</a:t>
            </a:r>
          </a:p>
          <a:p>
            <a:r>
              <a:rPr lang="en-US" sz="2000" dirty="0">
                <a:solidFill>
                  <a:schemeClr val="tx1"/>
                </a:solidFill>
                <a:effectLst/>
                <a:latin typeface="+mj-lt"/>
                <a:ea typeface="Calibri" panose="020F0502020204030204" pitchFamily="34" charset="0"/>
              </a:rPr>
              <a:t>HYUNDAI AND KIA ARE CONSIDERING ON COMMERCIALIZING INDUCTIVE POWER TECHNOLOGY UPON THE LAUNCH OF LEVEL 4 AUTONOMOUS VEHICLE AROUND YEAR 2025. </a:t>
            </a:r>
          </a:p>
          <a:p>
            <a:r>
              <a:rPr lang="en-US" sz="2000" b="0" i="0" dirty="0">
                <a:solidFill>
                  <a:schemeClr val="tx1"/>
                </a:solidFill>
                <a:effectLst/>
                <a:latin typeface="+mj-lt"/>
              </a:rPr>
              <a:t>IN SWEDEN, A PROJECT CALLED "EROADARLANDA" WAS LAUNCHED IN 2016, WHICH INVOLVED THE CONSTRUCTION OF AN ELECTRIC ROAD BETWEEN STOCKHOLM ARLANDA AIRPORT AND A LOGISTICS CENTER</a:t>
            </a:r>
            <a:endParaRPr lang="en-IN" sz="2000" dirty="0">
              <a:latin typeface="+mj-lt"/>
            </a:endParaRPr>
          </a:p>
        </p:txBody>
      </p:sp>
      <p:sp>
        <p:nvSpPr>
          <p:cNvPr id="8" name="Rectangle 7">
            <a:extLst>
              <a:ext uri="{FF2B5EF4-FFF2-40B4-BE49-F238E27FC236}">
                <a16:creationId xmlns:a16="http://schemas.microsoft.com/office/drawing/2014/main" id="{FFAD91D2-6D8F-8BA6-0034-31EC09910EE5}"/>
              </a:ext>
            </a:extLst>
          </p:cNvPr>
          <p:cNvSpPr/>
          <p:nvPr/>
        </p:nvSpPr>
        <p:spPr>
          <a:xfrm>
            <a:off x="1378039" y="904028"/>
            <a:ext cx="3593206" cy="736800"/>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86890F0-6855-B91B-382C-551A25BB38CF}"/>
              </a:ext>
            </a:extLst>
          </p:cNvPr>
          <p:cNvSpPr txBox="1"/>
          <p:nvPr/>
        </p:nvSpPr>
        <p:spPr>
          <a:xfrm>
            <a:off x="1461752" y="959476"/>
            <a:ext cx="3464417" cy="523220"/>
          </a:xfrm>
          <a:prstGeom prst="rect">
            <a:avLst/>
          </a:prstGeom>
          <a:noFill/>
        </p:spPr>
        <p:txBody>
          <a:bodyPr wrap="square" rtlCol="0">
            <a:spAutoFit/>
          </a:bodyPr>
          <a:lstStyle/>
          <a:p>
            <a:r>
              <a:rPr lang="en-US" sz="2800" dirty="0">
                <a:solidFill>
                  <a:schemeClr val="accent6">
                    <a:lumMod val="50000"/>
                  </a:schemeClr>
                </a:solidFill>
              </a:rPr>
              <a:t>FUTURE WORKS:</a:t>
            </a:r>
            <a:endParaRPr lang="en-IN" sz="2800" dirty="0">
              <a:solidFill>
                <a:schemeClr val="accent6">
                  <a:lumMod val="50000"/>
                </a:schemeClr>
              </a:solidFill>
            </a:endParaRPr>
          </a:p>
        </p:txBody>
      </p:sp>
    </p:spTree>
    <p:extLst>
      <p:ext uri="{BB962C8B-B14F-4D97-AF65-F5344CB8AC3E}">
        <p14:creationId xmlns:p14="http://schemas.microsoft.com/office/powerpoint/2010/main" val="969163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A7D4-74F0-AB0C-174F-FFF24314D6DE}"/>
              </a:ext>
            </a:extLst>
          </p:cNvPr>
          <p:cNvSpPr>
            <a:spLocks noGrp="1"/>
          </p:cNvSpPr>
          <p:nvPr>
            <p:ph type="title"/>
          </p:nvPr>
        </p:nvSpPr>
        <p:spPr>
          <a:xfrm>
            <a:off x="1066800" y="642594"/>
            <a:ext cx="10058400" cy="632414"/>
          </a:xfrm>
        </p:spPr>
        <p:txBody>
          <a:bodyPr>
            <a:normAutofit/>
          </a:bodyPr>
          <a:lstStyle/>
          <a:p>
            <a:r>
              <a:rPr lang="en-US" sz="2800" dirty="0"/>
              <a:t>ELECTRICAL REQUIREMENTS</a:t>
            </a:r>
            <a:endParaRPr lang="en-IN" sz="2800" dirty="0"/>
          </a:p>
        </p:txBody>
      </p:sp>
      <p:sp>
        <p:nvSpPr>
          <p:cNvPr id="3" name="Content Placeholder 2">
            <a:extLst>
              <a:ext uri="{FF2B5EF4-FFF2-40B4-BE49-F238E27FC236}">
                <a16:creationId xmlns:a16="http://schemas.microsoft.com/office/drawing/2014/main" id="{9B109AFC-81DB-8AA1-5F81-5B08F4377D64}"/>
              </a:ext>
            </a:extLst>
          </p:cNvPr>
          <p:cNvSpPr>
            <a:spLocks noGrp="1"/>
          </p:cNvSpPr>
          <p:nvPr>
            <p:ph idx="1"/>
          </p:nvPr>
        </p:nvSpPr>
        <p:spPr>
          <a:xfrm>
            <a:off x="1066800" y="1275008"/>
            <a:ext cx="10058400" cy="1654936"/>
          </a:xfrm>
        </p:spPr>
        <p:txBody>
          <a:bodyPr/>
          <a:lstStyle/>
          <a:p>
            <a:pPr marL="0" indent="0">
              <a:buNone/>
            </a:pPr>
            <a:r>
              <a:rPr lang="en-US" sz="1800" dirty="0">
                <a:latin typeface="+mj-lt"/>
              </a:rPr>
              <a:t>Total electricity = R x 7 kW x 6-7 hours</a:t>
            </a:r>
          </a:p>
          <a:p>
            <a:pPr marL="0" indent="0">
              <a:buNone/>
            </a:pPr>
            <a:r>
              <a:rPr lang="en-US" sz="1800" dirty="0">
                <a:latin typeface="+mj-lt"/>
              </a:rPr>
              <a:t>For example, if you have 50 wireless charging pads in parking slots for cars and each pad is used for an average of 6 hours per day, then the total amount of electricity needed would be:</a:t>
            </a:r>
          </a:p>
          <a:p>
            <a:pPr marL="0" indent="0">
              <a:buNone/>
            </a:pPr>
            <a:r>
              <a:rPr lang="en-US" sz="1800" dirty="0">
                <a:latin typeface="+mj-lt"/>
              </a:rPr>
              <a:t>Total electricity = 50 x 7 kW x 6 hours = 2,100 kilowatt-hours (kWh) per day</a:t>
            </a:r>
          </a:p>
          <a:p>
            <a:endParaRPr lang="en-IN" dirty="0"/>
          </a:p>
        </p:txBody>
      </p:sp>
      <p:sp>
        <p:nvSpPr>
          <p:cNvPr id="4" name="Title 1">
            <a:extLst>
              <a:ext uri="{FF2B5EF4-FFF2-40B4-BE49-F238E27FC236}">
                <a16:creationId xmlns:a16="http://schemas.microsoft.com/office/drawing/2014/main" id="{BF24878E-3358-8710-093F-4F89A0591384}"/>
              </a:ext>
            </a:extLst>
          </p:cNvPr>
          <p:cNvSpPr txBox="1">
            <a:spLocks/>
          </p:cNvSpPr>
          <p:nvPr/>
        </p:nvSpPr>
        <p:spPr>
          <a:xfrm>
            <a:off x="1066800" y="2929944"/>
            <a:ext cx="10058400" cy="6324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sz="2800" dirty="0"/>
              <a:t>COST</a:t>
            </a:r>
            <a:endParaRPr lang="en-IN" sz="2800" dirty="0"/>
          </a:p>
        </p:txBody>
      </p:sp>
      <p:sp>
        <p:nvSpPr>
          <p:cNvPr id="5" name="Content Placeholder 2">
            <a:extLst>
              <a:ext uri="{FF2B5EF4-FFF2-40B4-BE49-F238E27FC236}">
                <a16:creationId xmlns:a16="http://schemas.microsoft.com/office/drawing/2014/main" id="{3CA2BA2C-0621-143A-E6A8-0C2E658186FD}"/>
              </a:ext>
            </a:extLst>
          </p:cNvPr>
          <p:cNvSpPr txBox="1">
            <a:spLocks/>
          </p:cNvSpPr>
          <p:nvPr/>
        </p:nvSpPr>
        <p:spPr>
          <a:xfrm>
            <a:off x="1066800" y="3671844"/>
            <a:ext cx="10058400" cy="1654936"/>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US" sz="2000" dirty="0"/>
              <a:t>Using the average cost of 4.5 INR per kWh, the total cost of producing 21,000 kWh of electricity would be approximately 94,500 INR. However, it is important to note that this is only an estimate, and the actual cost could be higher or lower depending on a variety of factors.</a:t>
            </a:r>
          </a:p>
          <a:p>
            <a:endParaRPr lang="en-IN" dirty="0"/>
          </a:p>
        </p:txBody>
      </p:sp>
    </p:spTree>
    <p:extLst>
      <p:ext uri="{BB962C8B-B14F-4D97-AF65-F5344CB8AC3E}">
        <p14:creationId xmlns:p14="http://schemas.microsoft.com/office/powerpoint/2010/main" val="3688439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4AE2D-7FBD-E7BE-5532-C252174056F3}"/>
              </a:ext>
            </a:extLst>
          </p:cNvPr>
          <p:cNvSpPr>
            <a:spLocks noGrp="1"/>
          </p:cNvSpPr>
          <p:nvPr>
            <p:ph idx="1"/>
          </p:nvPr>
        </p:nvSpPr>
        <p:spPr>
          <a:xfrm>
            <a:off x="1066800" y="808710"/>
            <a:ext cx="10058400" cy="1590106"/>
          </a:xfrm>
        </p:spPr>
        <p:txBody>
          <a:bodyPr/>
          <a:lstStyle/>
          <a:p>
            <a:pPr marL="0" indent="0">
              <a:buNone/>
            </a:pPr>
            <a:r>
              <a:rPr lang="en-IN" sz="2000" kern="0" dirty="0">
                <a:latin typeface="+mj-lt"/>
                <a:ea typeface="Calibri" panose="020F0502020204030204" pitchFamily="34" charset="0"/>
                <a:cs typeface="Times New Roman" panose="02020603050405020304" pitchFamily="18" charset="0"/>
              </a:rPr>
              <a:t>T</a:t>
            </a:r>
            <a:r>
              <a:rPr lang="en-IN" sz="2000" b="0" kern="0" dirty="0">
                <a:effectLst/>
                <a:latin typeface="+mj-lt"/>
                <a:ea typeface="Calibri" panose="020F0502020204030204" pitchFamily="34" charset="0"/>
                <a:cs typeface="Times New Roman" panose="02020603050405020304" pitchFamily="18" charset="0"/>
              </a:rPr>
              <a:t>HE TECHNOLOGY IS STILL RELATIVELY NEW AND FACES SOME CHALLENGES IN TERMS OF EFFICIENCY, COST, AND RANGE. DESPITE THESE CHALLENGES, THE ADOPTION OF WIRELESS CHARGING SYSTEMS IS EXPECTED TO INCREASE AS THE TECHNOLOGY CONTINUES TO IMPROVE AND BECOME MORE AFFORDABLE.</a:t>
            </a:r>
            <a:r>
              <a:rPr lang="en-IN" sz="2000" b="1" dirty="0">
                <a:effectLst/>
                <a:latin typeface="+mj-lt"/>
                <a:ea typeface="Times New Roman" panose="02020603050405020304" pitchFamily="18" charset="0"/>
              </a:rPr>
              <a:t> </a:t>
            </a:r>
            <a:endParaRPr lang="en-US" sz="2000" b="1" dirty="0">
              <a:effectLst/>
              <a:latin typeface="+mj-lt"/>
              <a:ea typeface="Times New Roman" panose="020206030504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E9487F2E-55A5-140F-0DB2-5251751E9D78}"/>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Effect>
                      <a14:saturation sat="0"/>
                    </a14:imgEffect>
                  </a14:imgLayer>
                </a14:imgProps>
              </a:ext>
            </a:extLst>
          </a:blip>
          <a:srcRect l="1428" r="9098" b="65022"/>
          <a:stretch/>
        </p:blipFill>
        <p:spPr>
          <a:xfrm>
            <a:off x="3289300" y="2483339"/>
            <a:ext cx="5613400" cy="3565951"/>
          </a:xfrm>
          <a:prstGeom prst="rect">
            <a:avLst/>
          </a:prstGeom>
          <a:ln>
            <a:noFill/>
          </a:ln>
          <a:effectLst>
            <a:softEdge rad="112500"/>
          </a:effectLst>
        </p:spPr>
      </p:pic>
    </p:spTree>
    <p:extLst>
      <p:ext uri="{BB962C8B-B14F-4D97-AF65-F5344CB8AC3E}">
        <p14:creationId xmlns:p14="http://schemas.microsoft.com/office/powerpoint/2010/main" val="4141942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E9BE-1F29-4785-0C3F-A460351E7E94}"/>
              </a:ext>
            </a:extLst>
          </p:cNvPr>
          <p:cNvSpPr>
            <a:spLocks noGrp="1"/>
          </p:cNvSpPr>
          <p:nvPr>
            <p:ph type="title"/>
          </p:nvPr>
        </p:nvSpPr>
        <p:spPr>
          <a:xfrm>
            <a:off x="1066800" y="642594"/>
            <a:ext cx="10058400" cy="695139"/>
          </a:xfrm>
        </p:spPr>
        <p:txBody>
          <a:bodyPr>
            <a:normAutofit/>
          </a:bodyPr>
          <a:lstStyle/>
          <a:p>
            <a:r>
              <a:rPr lang="en-US" sz="3200" dirty="0"/>
              <a:t>Contributions</a:t>
            </a:r>
            <a:endParaRPr lang="en-IN" sz="3200" dirty="0"/>
          </a:p>
        </p:txBody>
      </p:sp>
      <p:sp>
        <p:nvSpPr>
          <p:cNvPr id="3" name="Content Placeholder 2">
            <a:extLst>
              <a:ext uri="{FF2B5EF4-FFF2-40B4-BE49-F238E27FC236}">
                <a16:creationId xmlns:a16="http://schemas.microsoft.com/office/drawing/2014/main" id="{00E89CAE-4495-F9B4-25A8-6FEF447106BC}"/>
              </a:ext>
            </a:extLst>
          </p:cNvPr>
          <p:cNvSpPr>
            <a:spLocks noGrp="1"/>
          </p:cNvSpPr>
          <p:nvPr>
            <p:ph idx="1"/>
          </p:nvPr>
        </p:nvSpPr>
        <p:spPr>
          <a:xfrm>
            <a:off x="1066800" y="1185333"/>
            <a:ext cx="10058400" cy="5122334"/>
          </a:xfrm>
        </p:spPr>
        <p:txBody>
          <a:bodyPr>
            <a:normAutofit lnSpcReduction="10000"/>
          </a:bodyPr>
          <a:lstStyle/>
          <a:p>
            <a:pPr marL="0" marR="0" indent="0" algn="just">
              <a:lnSpc>
                <a:spcPct val="107000"/>
              </a:lnSpc>
              <a:spcBef>
                <a:spcPts val="0"/>
              </a:spcBef>
              <a:spcAft>
                <a:spcPts val="800"/>
              </a:spcAft>
              <a:buNone/>
            </a:pPr>
            <a:r>
              <a:rPr lang="en-IN" sz="1600" u="sng" dirty="0">
                <a:effectLst/>
                <a:latin typeface="+mj-lt"/>
                <a:ea typeface="Calibri" panose="020F0502020204030204" pitchFamily="34" charset="0"/>
                <a:cs typeface="Times New Roman" panose="02020603050405020304" pitchFamily="18" charset="0"/>
              </a:rPr>
              <a:t>Idea:</a:t>
            </a:r>
            <a:endParaRPr lang="en-US" sz="16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IN" sz="1600" dirty="0">
                <a:effectLst/>
                <a:latin typeface="+mj-lt"/>
                <a:ea typeface="Calibri" panose="020F0502020204030204" pitchFamily="34" charset="0"/>
                <a:cs typeface="Times New Roman" panose="02020603050405020304" pitchFamily="18" charset="0"/>
              </a:rPr>
              <a:t>Arnav Jain</a:t>
            </a:r>
            <a:endParaRPr lang="en-US" sz="1600" dirty="0">
              <a:effectLst/>
              <a:latin typeface="+mj-lt"/>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IN" sz="1600" u="sng" dirty="0">
                <a:effectLst/>
                <a:latin typeface="+mj-lt"/>
                <a:ea typeface="Calibri" panose="020F0502020204030204" pitchFamily="34" charset="0"/>
                <a:cs typeface="Times New Roman" panose="02020603050405020304" pitchFamily="18" charset="0"/>
              </a:rPr>
              <a:t>Research</a:t>
            </a:r>
            <a:r>
              <a:rPr lang="en-IN" sz="1600" dirty="0">
                <a:effectLst/>
                <a:latin typeface="+mj-lt"/>
                <a:ea typeface="Calibri" panose="020F0502020204030204" pitchFamily="34" charset="0"/>
                <a:cs typeface="Times New Roman" panose="02020603050405020304" pitchFamily="18" charset="0"/>
              </a:rPr>
              <a:t>:</a:t>
            </a:r>
            <a:endParaRPr lang="en-US" sz="16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IN" sz="1600" dirty="0">
                <a:effectLst/>
                <a:latin typeface="+mj-lt"/>
                <a:ea typeface="Calibri" panose="020F0502020204030204" pitchFamily="34" charset="0"/>
                <a:cs typeface="Times New Roman" panose="02020603050405020304" pitchFamily="18" charset="0"/>
              </a:rPr>
              <a:t>Gayatri </a:t>
            </a:r>
            <a:r>
              <a:rPr lang="en-IN" sz="1600" dirty="0" err="1">
                <a:effectLst/>
                <a:latin typeface="+mj-lt"/>
                <a:ea typeface="Calibri" panose="020F0502020204030204" pitchFamily="34" charset="0"/>
                <a:cs typeface="Times New Roman" panose="02020603050405020304" pitchFamily="18" charset="0"/>
              </a:rPr>
              <a:t>Puranik</a:t>
            </a:r>
            <a:endParaRPr lang="en-US" sz="16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IN" sz="1600" dirty="0" err="1">
                <a:effectLst/>
                <a:latin typeface="+mj-lt"/>
                <a:ea typeface="Calibri" panose="020F0502020204030204" pitchFamily="34" charset="0"/>
                <a:cs typeface="Times New Roman" panose="02020603050405020304" pitchFamily="18" charset="0"/>
              </a:rPr>
              <a:t>Mahee</a:t>
            </a:r>
            <a:r>
              <a:rPr lang="en-IN" sz="1600" dirty="0">
                <a:effectLst/>
                <a:latin typeface="+mj-lt"/>
                <a:ea typeface="Calibri" panose="020F0502020204030204" pitchFamily="34" charset="0"/>
                <a:cs typeface="Times New Roman" panose="02020603050405020304" pitchFamily="18" charset="0"/>
              </a:rPr>
              <a:t> Jain</a:t>
            </a:r>
            <a:endParaRPr lang="en-US" sz="16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IN" sz="1600" dirty="0">
                <a:effectLst/>
                <a:latin typeface="+mj-lt"/>
                <a:ea typeface="Calibri" panose="020F0502020204030204" pitchFamily="34" charset="0"/>
                <a:cs typeface="Times New Roman" panose="02020603050405020304" pitchFamily="18" charset="0"/>
              </a:rPr>
              <a:t>Bhoomi Gupta</a:t>
            </a:r>
          </a:p>
          <a:p>
            <a:pPr marL="342900" marR="0" lvl="0" indent="-342900" algn="just">
              <a:lnSpc>
                <a:spcPct val="107000"/>
              </a:lnSpc>
              <a:spcBef>
                <a:spcPts val="0"/>
              </a:spcBef>
              <a:spcAft>
                <a:spcPts val="800"/>
              </a:spcAft>
              <a:buFont typeface="+mj-lt"/>
              <a:buAutoNum type="arabicPeriod"/>
            </a:pPr>
            <a:r>
              <a:rPr lang="en-IN" sz="1600" dirty="0">
                <a:latin typeface="+mj-lt"/>
                <a:ea typeface="Calibri" panose="020F0502020204030204" pitchFamily="34" charset="0"/>
                <a:cs typeface="Times New Roman" panose="02020603050405020304" pitchFamily="18" charset="0"/>
              </a:rPr>
              <a:t>Shivendra Pratap Singh</a:t>
            </a:r>
            <a:endParaRPr lang="en-IN" sz="1600" dirty="0">
              <a:effectLst/>
              <a:latin typeface="+mj-lt"/>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IN" sz="1600" u="sng" dirty="0" err="1">
                <a:effectLst/>
                <a:latin typeface="+mj-lt"/>
                <a:ea typeface="Calibri" panose="020F0502020204030204" pitchFamily="34" charset="0"/>
                <a:cs typeface="Times New Roman" panose="02020603050405020304" pitchFamily="18" charset="0"/>
              </a:rPr>
              <a:t>Powerpoint</a:t>
            </a:r>
            <a:r>
              <a:rPr lang="en-IN" sz="1600" u="sng" dirty="0">
                <a:effectLst/>
                <a:latin typeface="+mj-lt"/>
                <a:ea typeface="Calibri" panose="020F0502020204030204" pitchFamily="34" charset="0"/>
                <a:cs typeface="Times New Roman" panose="02020603050405020304" pitchFamily="18" charset="0"/>
              </a:rPr>
              <a:t> presentation:</a:t>
            </a:r>
            <a:endParaRPr lang="en-US" sz="16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IN" sz="1600" dirty="0">
                <a:effectLst/>
                <a:latin typeface="+mj-lt"/>
                <a:ea typeface="Calibri" panose="020F0502020204030204" pitchFamily="34" charset="0"/>
                <a:cs typeface="Times New Roman" panose="02020603050405020304" pitchFamily="18" charset="0"/>
              </a:rPr>
              <a:t>Sahil Prasoon</a:t>
            </a:r>
            <a:endParaRPr lang="en-US" sz="16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IN" sz="1600" dirty="0" err="1">
                <a:effectLst/>
                <a:latin typeface="+mj-lt"/>
                <a:ea typeface="Calibri" panose="020F0502020204030204" pitchFamily="34" charset="0"/>
                <a:cs typeface="Times New Roman" panose="02020603050405020304" pitchFamily="18" charset="0"/>
              </a:rPr>
              <a:t>Samardeep</a:t>
            </a:r>
            <a:r>
              <a:rPr lang="en-IN" sz="1600" dirty="0">
                <a:effectLst/>
                <a:latin typeface="+mj-lt"/>
                <a:ea typeface="Calibri" panose="020F0502020204030204" pitchFamily="34" charset="0"/>
                <a:cs typeface="Times New Roman" panose="02020603050405020304" pitchFamily="18" charset="0"/>
              </a:rPr>
              <a:t> Singh</a:t>
            </a:r>
            <a:endParaRPr lang="en-US" sz="16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IN" sz="1600" dirty="0">
                <a:effectLst/>
                <a:latin typeface="+mj-lt"/>
                <a:ea typeface="Calibri" panose="020F0502020204030204" pitchFamily="34" charset="0"/>
                <a:cs typeface="Times New Roman" panose="02020603050405020304" pitchFamily="18" charset="0"/>
              </a:rPr>
              <a:t>Anushka Singh</a:t>
            </a:r>
          </a:p>
          <a:p>
            <a:pPr marL="342900" marR="0" lvl="0" indent="-342900" algn="just">
              <a:lnSpc>
                <a:spcPct val="107000"/>
              </a:lnSpc>
              <a:spcBef>
                <a:spcPts val="0"/>
              </a:spcBef>
              <a:spcAft>
                <a:spcPts val="800"/>
              </a:spcAft>
              <a:buFont typeface="+mj-lt"/>
              <a:buAutoNum type="arabicPeriod"/>
            </a:pPr>
            <a:r>
              <a:rPr lang="en-US" sz="1600" dirty="0" err="1">
                <a:effectLst/>
                <a:latin typeface="+mj-lt"/>
                <a:ea typeface="Calibri" panose="020F0502020204030204" pitchFamily="34" charset="0"/>
                <a:cs typeface="Times New Roman" panose="02020603050405020304" pitchFamily="18" charset="0"/>
              </a:rPr>
              <a:t>Shreyash</a:t>
            </a:r>
            <a:endParaRPr lang="en-US" sz="1600" dirty="0">
              <a:effectLst/>
              <a:latin typeface="+mj-lt"/>
              <a:ea typeface="Calibri" panose="020F0502020204030204" pitchFamily="34" charset="0"/>
              <a:cs typeface="Times New Roman" panose="02020603050405020304" pitchFamily="18" charset="0"/>
            </a:endParaRPr>
          </a:p>
          <a:p>
            <a:pPr marL="342900" indent="-342900" algn="just">
              <a:lnSpc>
                <a:spcPct val="107000"/>
              </a:lnSpc>
              <a:spcBef>
                <a:spcPts val="0"/>
              </a:spcBef>
              <a:spcAft>
                <a:spcPts val="800"/>
              </a:spcAft>
              <a:buFont typeface="+mj-lt"/>
              <a:buAutoNum type="arabicPeriod"/>
            </a:pPr>
            <a:r>
              <a:rPr lang="en-IN" sz="1600" dirty="0">
                <a:effectLst/>
                <a:latin typeface="+mj-lt"/>
                <a:ea typeface="Calibri" panose="020F0502020204030204" pitchFamily="34" charset="0"/>
                <a:cs typeface="Times New Roman" panose="02020603050405020304" pitchFamily="18" charset="0"/>
              </a:rPr>
              <a:t>Tanmay Tushar</a:t>
            </a:r>
            <a:endParaRPr lang="en-IN" sz="1600" dirty="0"/>
          </a:p>
          <a:p>
            <a:pPr marL="0" marR="0" indent="0" algn="just">
              <a:lnSpc>
                <a:spcPct val="107000"/>
              </a:lnSpc>
              <a:spcBef>
                <a:spcPts val="0"/>
              </a:spcBef>
              <a:spcAft>
                <a:spcPts val="800"/>
              </a:spcAft>
              <a:buNone/>
            </a:pPr>
            <a:r>
              <a:rPr lang="en-IN" sz="1600" u="sng" dirty="0">
                <a:effectLst/>
                <a:latin typeface="+mj-lt"/>
                <a:ea typeface="Calibri" panose="020F0502020204030204" pitchFamily="34" charset="0"/>
                <a:cs typeface="Times New Roman" panose="02020603050405020304" pitchFamily="18" charset="0"/>
              </a:rPr>
              <a:t>Web Development:</a:t>
            </a:r>
            <a:endParaRPr lang="en-US" sz="16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IN" sz="1600" dirty="0" err="1">
                <a:effectLst/>
                <a:latin typeface="+mj-lt"/>
                <a:ea typeface="Calibri" panose="020F0502020204030204" pitchFamily="34" charset="0"/>
                <a:cs typeface="Times New Roman" panose="02020603050405020304" pitchFamily="18" charset="0"/>
              </a:rPr>
              <a:t>Mahee</a:t>
            </a:r>
            <a:r>
              <a:rPr lang="en-IN" sz="1600" dirty="0">
                <a:effectLst/>
                <a:latin typeface="+mj-lt"/>
                <a:ea typeface="Calibri" panose="020F0502020204030204" pitchFamily="34" charset="0"/>
                <a:cs typeface="Times New Roman" panose="02020603050405020304" pitchFamily="18" charset="0"/>
              </a:rPr>
              <a:t> Jain</a:t>
            </a:r>
            <a:endParaRPr lang="en-US" sz="1600" dirty="0">
              <a:effectLst/>
              <a:latin typeface="+mj-lt"/>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IN" sz="1600" dirty="0">
                <a:effectLst/>
                <a:latin typeface="+mj-lt"/>
                <a:ea typeface="Calibri" panose="020F0502020204030204" pitchFamily="34" charset="0"/>
                <a:cs typeface="Times New Roman" panose="02020603050405020304" pitchFamily="18" charset="0"/>
              </a:rPr>
              <a:t>Arnav Jain</a:t>
            </a:r>
            <a:endParaRPr lang="en-US" sz="1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5011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7FB029-77F2-13DF-318F-E9FFB4163669}"/>
              </a:ext>
            </a:extLst>
          </p:cNvPr>
          <p:cNvSpPr>
            <a:spLocks noGrp="1"/>
          </p:cNvSpPr>
          <p:nvPr>
            <p:ph idx="1"/>
          </p:nvPr>
        </p:nvSpPr>
        <p:spPr>
          <a:xfrm>
            <a:off x="1066800" y="643467"/>
            <a:ext cx="10058400" cy="5630333"/>
          </a:xfrm>
        </p:spPr>
        <p:txBody>
          <a:bodyPr>
            <a:normAutofit lnSpcReduction="10000"/>
          </a:bodyPr>
          <a:lstStyle/>
          <a:p>
            <a:pPr marL="0" indent="0">
              <a:buNone/>
            </a:pPr>
            <a:endParaRPr lang="en-US" sz="2400" b="0" i="0" dirty="0">
              <a:effectLst/>
              <a:latin typeface="+mj-lt"/>
            </a:endParaRPr>
          </a:p>
          <a:p>
            <a:pPr marL="0" indent="0">
              <a:buNone/>
            </a:pPr>
            <a:endParaRPr lang="en-US" sz="2400" dirty="0">
              <a:latin typeface="+mj-lt"/>
            </a:endParaRPr>
          </a:p>
          <a:p>
            <a:pPr marL="0" indent="0">
              <a:buNone/>
            </a:pPr>
            <a:endParaRPr lang="en-US" sz="2400" b="0" i="0" dirty="0">
              <a:effectLst/>
              <a:latin typeface="+mj-lt"/>
            </a:endParaRPr>
          </a:p>
          <a:p>
            <a:pPr marL="0" indent="0">
              <a:buNone/>
            </a:pPr>
            <a:endParaRPr lang="en-US" sz="2400" dirty="0">
              <a:latin typeface="+mj-lt"/>
            </a:endParaRPr>
          </a:p>
          <a:p>
            <a:pPr marL="0" indent="0">
              <a:buNone/>
            </a:pPr>
            <a:endParaRPr lang="en-US" sz="2400" b="0" i="0" dirty="0">
              <a:effectLst/>
              <a:latin typeface="+mj-lt"/>
            </a:endParaRPr>
          </a:p>
          <a:p>
            <a:pPr marL="0" indent="0">
              <a:buNone/>
            </a:pPr>
            <a:endParaRPr lang="en-US" sz="2400" b="0" i="0" dirty="0">
              <a:effectLst/>
              <a:latin typeface="+mj-lt"/>
            </a:endParaRPr>
          </a:p>
          <a:p>
            <a:pPr marL="0" indent="0">
              <a:buNone/>
            </a:pPr>
            <a:endParaRPr lang="en-US" sz="2400" dirty="0">
              <a:latin typeface="+mj-lt"/>
            </a:endParaRPr>
          </a:p>
          <a:p>
            <a:pPr marL="0" indent="0">
              <a:buNone/>
            </a:pPr>
            <a:r>
              <a:rPr lang="en-US" sz="2400" b="0" i="0" dirty="0">
                <a:effectLst/>
                <a:latin typeface="+mj-lt"/>
              </a:rPr>
              <a:t>One major drawback that electric vehicles have over normal vehicles is the limited driving range and the need for recharging, which can take longer than refueling a conventional vehicle with gasoline or diesel.</a:t>
            </a:r>
          </a:p>
          <a:p>
            <a:pPr marL="0" indent="0">
              <a:buNone/>
            </a:pPr>
            <a:r>
              <a:rPr lang="en-US" sz="2400" b="0" i="0" dirty="0">
                <a:effectLst/>
                <a:latin typeface="+mj-lt"/>
              </a:rPr>
              <a:t>Static and dynamic wireless </a:t>
            </a:r>
            <a:r>
              <a:rPr lang="en-US" sz="2400" dirty="0">
                <a:latin typeface="+mj-lt"/>
              </a:rPr>
              <a:t>charging can be used t</a:t>
            </a:r>
            <a:r>
              <a:rPr lang="en-US" sz="2400" b="0" i="0" dirty="0">
                <a:effectLst/>
                <a:latin typeface="+mj-lt"/>
              </a:rPr>
              <a:t>o address the limited driving range of electric vehicles.</a:t>
            </a:r>
            <a:endParaRPr lang="en-IN" sz="2400" dirty="0">
              <a:latin typeface="+mj-lt"/>
            </a:endParaRPr>
          </a:p>
          <a:p>
            <a:pPr marL="0" indent="0">
              <a:buNone/>
            </a:pPr>
            <a:endParaRPr lang="en-IN" sz="2400" dirty="0">
              <a:latin typeface="+mj-lt"/>
            </a:endParaRPr>
          </a:p>
        </p:txBody>
      </p:sp>
      <p:pic>
        <p:nvPicPr>
          <p:cNvPr id="4" name="Picture 4" descr="Electric Cars Are Better for the Planet – and Often Your Budget, Too - The  New York Times">
            <a:extLst>
              <a:ext uri="{FF2B5EF4-FFF2-40B4-BE49-F238E27FC236}">
                <a16:creationId xmlns:a16="http://schemas.microsoft.com/office/drawing/2014/main" id="{230A6134-DBD9-BDB0-4FE0-4C42C414746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1642" y="352566"/>
            <a:ext cx="6800850" cy="3829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3190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41A487B-F2BD-7767-A405-74B5721B8015}"/>
              </a:ext>
            </a:extLst>
          </p:cNvPr>
          <p:cNvGrpSpPr/>
          <p:nvPr/>
        </p:nvGrpSpPr>
        <p:grpSpPr>
          <a:xfrm>
            <a:off x="1294409" y="534390"/>
            <a:ext cx="1698173" cy="4314506"/>
            <a:chOff x="1294409" y="534390"/>
            <a:chExt cx="1698173" cy="4314506"/>
          </a:xfrm>
        </p:grpSpPr>
        <p:sp>
          <p:nvSpPr>
            <p:cNvPr id="4" name="Rectangle 3">
              <a:extLst>
                <a:ext uri="{FF2B5EF4-FFF2-40B4-BE49-F238E27FC236}">
                  <a16:creationId xmlns:a16="http://schemas.microsoft.com/office/drawing/2014/main" id="{98B67558-1C54-99F1-2566-91345B983D26}"/>
                </a:ext>
              </a:extLst>
            </p:cNvPr>
            <p:cNvSpPr/>
            <p:nvPr/>
          </p:nvSpPr>
          <p:spPr>
            <a:xfrm>
              <a:off x="1294409" y="534390"/>
              <a:ext cx="1686296" cy="4314506"/>
            </a:xfrm>
            <a:prstGeom prst="rect">
              <a:avLst/>
            </a:prstGeom>
            <a:solidFill>
              <a:schemeClr val="accent6">
                <a:lumMod val="60000"/>
                <a:lumOff val="4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F43F64C-EE72-2B76-49B8-43ECFE7E3C06}"/>
                </a:ext>
              </a:extLst>
            </p:cNvPr>
            <p:cNvSpPr/>
            <p:nvPr/>
          </p:nvSpPr>
          <p:spPr>
            <a:xfrm>
              <a:off x="1294409" y="622575"/>
              <a:ext cx="1686296" cy="1234594"/>
            </a:xfrm>
            <a:prstGeom prst="rect">
              <a:avLst/>
            </a:prstGeom>
            <a:solidFill>
              <a:schemeClr val="accent6">
                <a:lumMod val="20000"/>
                <a:lumOff val="80000"/>
              </a:schemeClr>
            </a:solidFill>
            <a:ln>
              <a:solidFill>
                <a:schemeClr val="accent6">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4D7AE13-2993-7C78-82C9-44A45445546D}"/>
                </a:ext>
              </a:extLst>
            </p:cNvPr>
            <p:cNvSpPr txBox="1"/>
            <p:nvPr/>
          </p:nvSpPr>
          <p:spPr>
            <a:xfrm>
              <a:off x="1294409" y="622575"/>
              <a:ext cx="1603169" cy="1015663"/>
            </a:xfrm>
            <a:prstGeom prst="rect">
              <a:avLst/>
            </a:prstGeom>
            <a:noFill/>
          </p:spPr>
          <p:txBody>
            <a:bodyPr wrap="square" rtlCol="0">
              <a:spAutoFit/>
            </a:bodyPr>
            <a:lstStyle/>
            <a:p>
              <a:r>
                <a:rPr lang="en-US" sz="1400" dirty="0"/>
                <a:t>PROBLEMS AND THEIR EXISITING ALERNATIVES:</a:t>
              </a:r>
            </a:p>
            <a:p>
              <a:endParaRPr lang="en-IN" dirty="0"/>
            </a:p>
          </p:txBody>
        </p:sp>
        <p:sp>
          <p:nvSpPr>
            <p:cNvPr id="10" name="TextBox 9">
              <a:extLst>
                <a:ext uri="{FF2B5EF4-FFF2-40B4-BE49-F238E27FC236}">
                  <a16:creationId xmlns:a16="http://schemas.microsoft.com/office/drawing/2014/main" id="{8CE7653F-58E1-19B5-64EE-C676D9274DE3}"/>
                </a:ext>
              </a:extLst>
            </p:cNvPr>
            <p:cNvSpPr txBox="1"/>
            <p:nvPr/>
          </p:nvSpPr>
          <p:spPr>
            <a:xfrm>
              <a:off x="1294409" y="1876301"/>
              <a:ext cx="1698173" cy="2585323"/>
            </a:xfrm>
            <a:prstGeom prst="rect">
              <a:avLst/>
            </a:prstGeom>
            <a:noFill/>
          </p:spPr>
          <p:txBody>
            <a:bodyPr wrap="square" rtlCol="0">
              <a:spAutoFit/>
            </a:bodyPr>
            <a:lstStyle/>
            <a:p>
              <a:r>
                <a:rPr lang="en-US" sz="900" dirty="0"/>
                <a:t>1.Electric car charging faces problems of limited driving range and long charging time.</a:t>
              </a:r>
            </a:p>
            <a:p>
              <a:r>
                <a:rPr lang="en-US" sz="900" dirty="0"/>
                <a:t>2. Existing alternatives include public and home charging stations, battery, swapping, wireless charging, and solar charging.</a:t>
              </a:r>
            </a:p>
            <a:p>
              <a:r>
                <a:rPr lang="en-US" sz="900" dirty="0"/>
                <a:t>3. Public charging stations are common and offer a range of charging speeds.</a:t>
              </a:r>
            </a:p>
            <a:p>
              <a:r>
                <a:rPr lang="en-US" sz="900" dirty="0"/>
                <a:t>4. Home charging stations offer convenience but require installation.</a:t>
              </a:r>
            </a:p>
            <a:p>
              <a:r>
                <a:rPr lang="en-US" sz="900" dirty="0"/>
                <a:t>5. Battery swapping and wireless charging are still in early stages of development</a:t>
              </a:r>
              <a:endParaRPr lang="en-IN" sz="900" dirty="0"/>
            </a:p>
          </p:txBody>
        </p:sp>
      </p:grpSp>
      <p:grpSp>
        <p:nvGrpSpPr>
          <p:cNvPr id="15" name="Group 14">
            <a:extLst>
              <a:ext uri="{FF2B5EF4-FFF2-40B4-BE49-F238E27FC236}">
                <a16:creationId xmlns:a16="http://schemas.microsoft.com/office/drawing/2014/main" id="{8FD3F12D-7AA0-EB34-2FA7-F01F339025E8}"/>
              </a:ext>
            </a:extLst>
          </p:cNvPr>
          <p:cNvGrpSpPr/>
          <p:nvPr/>
        </p:nvGrpSpPr>
        <p:grpSpPr>
          <a:xfrm>
            <a:off x="3282049" y="534390"/>
            <a:ext cx="1698173" cy="4314506"/>
            <a:chOff x="1294409" y="534390"/>
            <a:chExt cx="1698173" cy="4314506"/>
          </a:xfrm>
        </p:grpSpPr>
        <p:sp>
          <p:nvSpPr>
            <p:cNvPr id="16" name="Rectangle 15">
              <a:extLst>
                <a:ext uri="{FF2B5EF4-FFF2-40B4-BE49-F238E27FC236}">
                  <a16:creationId xmlns:a16="http://schemas.microsoft.com/office/drawing/2014/main" id="{CAD10F78-8C46-C295-158A-636AF7A18FBD}"/>
                </a:ext>
              </a:extLst>
            </p:cNvPr>
            <p:cNvSpPr/>
            <p:nvPr/>
          </p:nvSpPr>
          <p:spPr>
            <a:xfrm>
              <a:off x="1294409" y="534390"/>
              <a:ext cx="1686296" cy="4314506"/>
            </a:xfrm>
            <a:prstGeom prst="rect">
              <a:avLst/>
            </a:prstGeom>
            <a:solidFill>
              <a:schemeClr val="accent6">
                <a:lumMod val="60000"/>
                <a:lumOff val="4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69856F4-6ECB-AE73-5AEC-A734CB26AA97}"/>
                </a:ext>
              </a:extLst>
            </p:cNvPr>
            <p:cNvSpPr/>
            <p:nvPr/>
          </p:nvSpPr>
          <p:spPr>
            <a:xfrm>
              <a:off x="1294409" y="622575"/>
              <a:ext cx="1686296" cy="1234594"/>
            </a:xfrm>
            <a:prstGeom prst="rect">
              <a:avLst/>
            </a:prstGeom>
            <a:solidFill>
              <a:schemeClr val="accent6">
                <a:lumMod val="20000"/>
                <a:lumOff val="80000"/>
              </a:schemeClr>
            </a:solidFill>
            <a:ln>
              <a:solidFill>
                <a:schemeClr val="accent6">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D848AE70-66DD-9B2A-B8B8-A960D5970CF3}"/>
                </a:ext>
              </a:extLst>
            </p:cNvPr>
            <p:cNvSpPr txBox="1"/>
            <p:nvPr/>
          </p:nvSpPr>
          <p:spPr>
            <a:xfrm>
              <a:off x="1294409" y="622575"/>
              <a:ext cx="1603169" cy="369332"/>
            </a:xfrm>
            <a:prstGeom prst="rect">
              <a:avLst/>
            </a:prstGeom>
            <a:noFill/>
          </p:spPr>
          <p:txBody>
            <a:bodyPr wrap="square" rtlCol="0">
              <a:spAutoFit/>
            </a:bodyPr>
            <a:lstStyle/>
            <a:p>
              <a:r>
                <a:rPr lang="en-US" dirty="0"/>
                <a:t>SOLUTIONS:</a:t>
              </a:r>
              <a:endParaRPr lang="en-IN" dirty="0"/>
            </a:p>
          </p:txBody>
        </p:sp>
        <p:sp>
          <p:nvSpPr>
            <p:cNvPr id="19" name="TextBox 18">
              <a:extLst>
                <a:ext uri="{FF2B5EF4-FFF2-40B4-BE49-F238E27FC236}">
                  <a16:creationId xmlns:a16="http://schemas.microsoft.com/office/drawing/2014/main" id="{FFBE0280-9102-5400-0366-B4BBDF72BCC6}"/>
                </a:ext>
              </a:extLst>
            </p:cNvPr>
            <p:cNvSpPr txBox="1"/>
            <p:nvPr/>
          </p:nvSpPr>
          <p:spPr>
            <a:xfrm>
              <a:off x="1294409" y="1876301"/>
              <a:ext cx="1698173" cy="2862322"/>
            </a:xfrm>
            <a:prstGeom prst="rect">
              <a:avLst/>
            </a:prstGeom>
            <a:noFill/>
          </p:spPr>
          <p:txBody>
            <a:bodyPr wrap="square" rtlCol="0">
              <a:spAutoFit/>
            </a:bodyPr>
            <a:lstStyle/>
            <a:p>
              <a:r>
                <a:rPr lang="en-US" sz="900" dirty="0"/>
                <a:t>Wireless charging offers</a:t>
              </a:r>
            </a:p>
            <a:p>
              <a:r>
                <a:rPr lang="en-US" sz="900" dirty="0"/>
                <a:t>convenience, efficiency,</a:t>
              </a:r>
            </a:p>
            <a:p>
              <a:r>
                <a:rPr lang="en-US" sz="900" dirty="0"/>
                <a:t>durability, versatility,</a:t>
              </a:r>
            </a:p>
            <a:p>
              <a:r>
                <a:rPr lang="en-US" sz="900" dirty="0"/>
                <a:t>safety, and aesthetics. It</a:t>
              </a:r>
            </a:p>
            <a:p>
              <a:r>
                <a:rPr lang="en-US" sz="900" dirty="0"/>
                <a:t>is more efficient than</a:t>
              </a:r>
            </a:p>
            <a:p>
              <a:r>
                <a:rPr lang="en-US" sz="900" dirty="0"/>
                <a:t>wired charging due to</a:t>
              </a:r>
            </a:p>
            <a:p>
              <a:r>
                <a:rPr lang="en-US" sz="900" dirty="0"/>
                <a:t>no cables to cause</a:t>
              </a:r>
            </a:p>
            <a:p>
              <a:r>
                <a:rPr lang="en-US" sz="900" dirty="0"/>
                <a:t>resistance or</a:t>
              </a:r>
            </a:p>
            <a:p>
              <a:r>
                <a:rPr lang="en-US" sz="900" dirty="0"/>
                <a:t>overheating. It is</a:t>
              </a:r>
            </a:p>
            <a:p>
              <a:r>
                <a:rPr lang="en-US" sz="900" dirty="0"/>
                <a:t>versatile and can be</a:t>
              </a:r>
            </a:p>
            <a:p>
              <a:r>
                <a:rPr lang="en-US" sz="900" dirty="0"/>
                <a:t>used with a wide range</a:t>
              </a:r>
            </a:p>
            <a:p>
              <a:r>
                <a:rPr lang="en-US" sz="900" dirty="0"/>
                <a:t>of devices, making it</a:t>
              </a:r>
            </a:p>
            <a:p>
              <a:r>
                <a:rPr lang="en-US" sz="900" dirty="0"/>
                <a:t>easy to charge multiple</a:t>
              </a:r>
            </a:p>
            <a:p>
              <a:r>
                <a:rPr lang="en-US" sz="900" dirty="0"/>
                <a:t>devices with the same</a:t>
              </a:r>
            </a:p>
            <a:p>
              <a:r>
                <a:rPr lang="en-US" sz="900" dirty="0"/>
                <a:t>charging pad. It is safer</a:t>
              </a:r>
            </a:p>
            <a:p>
              <a:r>
                <a:rPr lang="en-US" sz="900" dirty="0"/>
                <a:t>than traditional</a:t>
              </a:r>
            </a:p>
            <a:p>
              <a:r>
                <a:rPr lang="en-US" sz="900" dirty="0"/>
                <a:t>charging methods due</a:t>
              </a:r>
            </a:p>
            <a:p>
              <a:r>
                <a:rPr lang="en-US" sz="900" dirty="0"/>
                <a:t>to no cables to trip over</a:t>
              </a:r>
            </a:p>
            <a:p>
              <a:r>
                <a:rPr lang="en-US" sz="900" dirty="0"/>
                <a:t>or get caught on</a:t>
              </a:r>
            </a:p>
            <a:p>
              <a:r>
                <a:rPr lang="en-US" sz="900" dirty="0"/>
                <a:t>objects.</a:t>
              </a:r>
              <a:endParaRPr lang="en-IN" sz="900" dirty="0"/>
            </a:p>
          </p:txBody>
        </p:sp>
      </p:grpSp>
      <p:grpSp>
        <p:nvGrpSpPr>
          <p:cNvPr id="20" name="Group 19">
            <a:extLst>
              <a:ext uri="{FF2B5EF4-FFF2-40B4-BE49-F238E27FC236}">
                <a16:creationId xmlns:a16="http://schemas.microsoft.com/office/drawing/2014/main" id="{A72E81CD-0173-A701-8050-DA7BE9582317}"/>
              </a:ext>
            </a:extLst>
          </p:cNvPr>
          <p:cNvGrpSpPr/>
          <p:nvPr/>
        </p:nvGrpSpPr>
        <p:grpSpPr>
          <a:xfrm>
            <a:off x="5281566" y="534390"/>
            <a:ext cx="1698173" cy="4314506"/>
            <a:chOff x="1294409" y="534390"/>
            <a:chExt cx="1698173" cy="4314506"/>
          </a:xfrm>
        </p:grpSpPr>
        <p:sp>
          <p:nvSpPr>
            <p:cNvPr id="21" name="Rectangle 20">
              <a:extLst>
                <a:ext uri="{FF2B5EF4-FFF2-40B4-BE49-F238E27FC236}">
                  <a16:creationId xmlns:a16="http://schemas.microsoft.com/office/drawing/2014/main" id="{ED9186F4-735C-308C-BE36-23F6314A3A88}"/>
                </a:ext>
              </a:extLst>
            </p:cNvPr>
            <p:cNvSpPr/>
            <p:nvPr/>
          </p:nvSpPr>
          <p:spPr>
            <a:xfrm>
              <a:off x="1294409" y="534390"/>
              <a:ext cx="1686296" cy="4314506"/>
            </a:xfrm>
            <a:prstGeom prst="rect">
              <a:avLst/>
            </a:prstGeom>
            <a:solidFill>
              <a:schemeClr val="accent6">
                <a:lumMod val="60000"/>
                <a:lumOff val="4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E0580736-F488-93E5-AD30-EDF77D27B438}"/>
                </a:ext>
              </a:extLst>
            </p:cNvPr>
            <p:cNvSpPr/>
            <p:nvPr/>
          </p:nvSpPr>
          <p:spPr>
            <a:xfrm>
              <a:off x="1294409" y="622575"/>
              <a:ext cx="1686296" cy="1234594"/>
            </a:xfrm>
            <a:prstGeom prst="rect">
              <a:avLst/>
            </a:prstGeom>
            <a:solidFill>
              <a:schemeClr val="accent6">
                <a:lumMod val="20000"/>
                <a:lumOff val="80000"/>
              </a:schemeClr>
            </a:solidFill>
            <a:ln>
              <a:solidFill>
                <a:schemeClr val="accent6">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41AA554B-0E4A-813D-DB37-2536ED63A592}"/>
                </a:ext>
              </a:extLst>
            </p:cNvPr>
            <p:cNvSpPr txBox="1"/>
            <p:nvPr/>
          </p:nvSpPr>
          <p:spPr>
            <a:xfrm>
              <a:off x="1294409" y="622575"/>
              <a:ext cx="1603169" cy="1077218"/>
            </a:xfrm>
            <a:prstGeom prst="rect">
              <a:avLst/>
            </a:prstGeom>
            <a:noFill/>
          </p:spPr>
          <p:txBody>
            <a:bodyPr wrap="square" rtlCol="0">
              <a:spAutoFit/>
            </a:bodyPr>
            <a:lstStyle/>
            <a:p>
              <a:r>
                <a:rPr lang="en-IN" sz="1600" dirty="0"/>
                <a:t>VALUE</a:t>
              </a:r>
            </a:p>
            <a:p>
              <a:r>
                <a:rPr lang="en-IN" sz="1600" dirty="0"/>
                <a:t>PROPOSITION</a:t>
              </a:r>
            </a:p>
            <a:p>
              <a:r>
                <a:rPr lang="en-IN" sz="1600" dirty="0"/>
                <a:t>AND ANALOGY:</a:t>
              </a:r>
            </a:p>
          </p:txBody>
        </p:sp>
        <p:sp>
          <p:nvSpPr>
            <p:cNvPr id="24" name="TextBox 23">
              <a:extLst>
                <a:ext uri="{FF2B5EF4-FFF2-40B4-BE49-F238E27FC236}">
                  <a16:creationId xmlns:a16="http://schemas.microsoft.com/office/drawing/2014/main" id="{DE454075-D022-E98E-C498-488BFAA806E4}"/>
                </a:ext>
              </a:extLst>
            </p:cNvPr>
            <p:cNvSpPr txBox="1"/>
            <p:nvPr/>
          </p:nvSpPr>
          <p:spPr>
            <a:xfrm>
              <a:off x="1294409" y="1876301"/>
              <a:ext cx="1698173" cy="2923877"/>
            </a:xfrm>
            <a:prstGeom prst="rect">
              <a:avLst/>
            </a:prstGeom>
            <a:noFill/>
          </p:spPr>
          <p:txBody>
            <a:bodyPr wrap="square" rtlCol="0">
              <a:spAutoFit/>
            </a:bodyPr>
            <a:lstStyle/>
            <a:p>
              <a:r>
                <a:rPr lang="en-US" sz="800" dirty="0"/>
                <a:t>Wireless car charging is a</a:t>
              </a:r>
            </a:p>
            <a:p>
              <a:r>
                <a:rPr lang="en-US" sz="800" dirty="0"/>
                <a:t>technology that offers</a:t>
              </a:r>
            </a:p>
            <a:p>
              <a:r>
                <a:rPr lang="en-US" sz="800" dirty="0"/>
                <a:t>convenience and</a:t>
              </a:r>
            </a:p>
            <a:p>
              <a:r>
                <a:rPr lang="en-US" sz="800" dirty="0"/>
                <a:t>accessibility for electric</a:t>
              </a:r>
            </a:p>
            <a:p>
              <a:r>
                <a:rPr lang="en-US" sz="800" dirty="0"/>
                <a:t>vehicle owners. It</a:t>
              </a:r>
            </a:p>
            <a:p>
              <a:r>
                <a:rPr lang="en-US" sz="800" dirty="0"/>
                <a:t>eliminates the need for</a:t>
              </a:r>
            </a:p>
            <a:p>
              <a:r>
                <a:rPr lang="en-US" sz="800" dirty="0"/>
                <a:t>cables and plug-ins,</a:t>
              </a:r>
            </a:p>
            <a:p>
              <a:r>
                <a:rPr lang="en-US" sz="800" dirty="0"/>
                <a:t>making charging more</a:t>
              </a:r>
            </a:p>
            <a:p>
              <a:r>
                <a:rPr lang="en-US" sz="800" dirty="0"/>
                <a:t>seamless and effortless.</a:t>
              </a:r>
            </a:p>
            <a:p>
              <a:r>
                <a:rPr lang="en-US" sz="800" dirty="0"/>
                <a:t>The value proposition is</a:t>
              </a:r>
            </a:p>
            <a:p>
              <a:r>
                <a:rPr lang="en-US" sz="800" dirty="0"/>
                <a:t>that this technology has</a:t>
              </a:r>
            </a:p>
            <a:p>
              <a:r>
                <a:rPr lang="en-US" sz="800" dirty="0"/>
                <a:t>the potential to increase</a:t>
              </a:r>
            </a:p>
            <a:p>
              <a:r>
                <a:rPr lang="en-US" sz="800" dirty="0"/>
                <a:t>the adoption of electric</a:t>
              </a:r>
            </a:p>
            <a:p>
              <a:r>
                <a:rPr lang="en-US" sz="800" dirty="0"/>
                <a:t>vehicles by making</a:t>
              </a:r>
            </a:p>
            <a:p>
              <a:r>
                <a:rPr lang="en-US" sz="800" dirty="0"/>
                <a:t>charging more convenient</a:t>
              </a:r>
            </a:p>
            <a:p>
              <a:r>
                <a:rPr lang="en-US" sz="800" dirty="0"/>
                <a:t>and accessible. The</a:t>
              </a:r>
            </a:p>
            <a:p>
              <a:r>
                <a:rPr lang="en-US" sz="800" dirty="0"/>
                <a:t>analogy for wireless car</a:t>
              </a:r>
            </a:p>
            <a:p>
              <a:r>
                <a:rPr lang="en-US" sz="800" dirty="0"/>
                <a:t>charging is similar to</a:t>
              </a:r>
            </a:p>
            <a:p>
              <a:r>
                <a:rPr lang="en-US" sz="800" dirty="0"/>
                <a:t>wireless charging for</a:t>
              </a:r>
            </a:p>
            <a:p>
              <a:r>
                <a:rPr lang="en-US" sz="800" dirty="0"/>
                <a:t>mobile devices, which has</a:t>
              </a:r>
            </a:p>
            <a:p>
              <a:r>
                <a:rPr lang="en-US" sz="800" dirty="0"/>
                <a:t>become a widely adopted</a:t>
              </a:r>
            </a:p>
            <a:p>
              <a:r>
                <a:rPr lang="en-US" sz="800" dirty="0"/>
                <a:t>technology that offers</a:t>
              </a:r>
            </a:p>
            <a:p>
              <a:r>
                <a:rPr lang="en-US" sz="800" dirty="0"/>
                <a:t>convenience to users.</a:t>
              </a:r>
              <a:endParaRPr lang="en-IN" sz="800" dirty="0"/>
            </a:p>
          </p:txBody>
        </p:sp>
      </p:grpSp>
      <p:grpSp>
        <p:nvGrpSpPr>
          <p:cNvPr id="25" name="Group 24">
            <a:extLst>
              <a:ext uri="{FF2B5EF4-FFF2-40B4-BE49-F238E27FC236}">
                <a16:creationId xmlns:a16="http://schemas.microsoft.com/office/drawing/2014/main" id="{DE955592-CA40-8CFB-7CA2-7A45B1AB362A}"/>
              </a:ext>
            </a:extLst>
          </p:cNvPr>
          <p:cNvGrpSpPr/>
          <p:nvPr/>
        </p:nvGrpSpPr>
        <p:grpSpPr>
          <a:xfrm>
            <a:off x="7223657" y="534390"/>
            <a:ext cx="1698173" cy="4314506"/>
            <a:chOff x="1294409" y="534390"/>
            <a:chExt cx="1698173" cy="4314506"/>
          </a:xfrm>
        </p:grpSpPr>
        <p:sp>
          <p:nvSpPr>
            <p:cNvPr id="26" name="Rectangle 25">
              <a:extLst>
                <a:ext uri="{FF2B5EF4-FFF2-40B4-BE49-F238E27FC236}">
                  <a16:creationId xmlns:a16="http://schemas.microsoft.com/office/drawing/2014/main" id="{AFBD91A2-9005-9B0C-BAED-52A0433E8BC5}"/>
                </a:ext>
              </a:extLst>
            </p:cNvPr>
            <p:cNvSpPr/>
            <p:nvPr/>
          </p:nvSpPr>
          <p:spPr>
            <a:xfrm>
              <a:off x="1294409" y="534390"/>
              <a:ext cx="1686296" cy="4314506"/>
            </a:xfrm>
            <a:prstGeom prst="rect">
              <a:avLst/>
            </a:prstGeom>
            <a:solidFill>
              <a:schemeClr val="accent6">
                <a:lumMod val="60000"/>
                <a:lumOff val="4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F57A478-93D6-0BFA-9011-54EB45C16082}"/>
                </a:ext>
              </a:extLst>
            </p:cNvPr>
            <p:cNvSpPr/>
            <p:nvPr/>
          </p:nvSpPr>
          <p:spPr>
            <a:xfrm>
              <a:off x="1294409" y="622575"/>
              <a:ext cx="1686296" cy="1234594"/>
            </a:xfrm>
            <a:prstGeom prst="rect">
              <a:avLst/>
            </a:prstGeom>
            <a:solidFill>
              <a:schemeClr val="accent6">
                <a:lumMod val="20000"/>
                <a:lumOff val="80000"/>
              </a:schemeClr>
            </a:solidFill>
            <a:ln>
              <a:solidFill>
                <a:schemeClr val="accent6">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D5C10C9F-4A12-80A8-3DD8-27B30C3B4DA7}"/>
                </a:ext>
              </a:extLst>
            </p:cNvPr>
            <p:cNvSpPr txBox="1"/>
            <p:nvPr/>
          </p:nvSpPr>
          <p:spPr>
            <a:xfrm>
              <a:off x="1294409" y="622575"/>
              <a:ext cx="1603169" cy="1200329"/>
            </a:xfrm>
            <a:prstGeom prst="rect">
              <a:avLst/>
            </a:prstGeom>
            <a:noFill/>
          </p:spPr>
          <p:txBody>
            <a:bodyPr wrap="square" rtlCol="0">
              <a:spAutoFit/>
            </a:bodyPr>
            <a:lstStyle/>
            <a:p>
              <a:r>
                <a:rPr lang="en-IN" dirty="0"/>
                <a:t>UNFAIR</a:t>
              </a:r>
            </a:p>
            <a:p>
              <a:r>
                <a:rPr lang="en-IN" dirty="0"/>
                <a:t>ADVANTAGES AND</a:t>
              </a:r>
            </a:p>
            <a:p>
              <a:r>
                <a:rPr lang="en-IN" dirty="0"/>
                <a:t>CHANNELS:</a:t>
              </a:r>
            </a:p>
          </p:txBody>
        </p:sp>
        <p:sp>
          <p:nvSpPr>
            <p:cNvPr id="29" name="TextBox 28">
              <a:extLst>
                <a:ext uri="{FF2B5EF4-FFF2-40B4-BE49-F238E27FC236}">
                  <a16:creationId xmlns:a16="http://schemas.microsoft.com/office/drawing/2014/main" id="{338315F4-CE6A-597C-D996-2BB548E85E17}"/>
                </a:ext>
              </a:extLst>
            </p:cNvPr>
            <p:cNvSpPr txBox="1"/>
            <p:nvPr/>
          </p:nvSpPr>
          <p:spPr>
            <a:xfrm>
              <a:off x="1294409" y="1876301"/>
              <a:ext cx="1698173" cy="2923877"/>
            </a:xfrm>
            <a:prstGeom prst="rect">
              <a:avLst/>
            </a:prstGeom>
            <a:noFill/>
          </p:spPr>
          <p:txBody>
            <a:bodyPr wrap="square" rtlCol="0">
              <a:spAutoFit/>
            </a:bodyPr>
            <a:lstStyle/>
            <a:p>
              <a:r>
                <a:rPr lang="en-US" sz="800" dirty="0"/>
                <a:t>Unfair advantages:</a:t>
              </a:r>
            </a:p>
            <a:p>
              <a:r>
                <a:rPr lang="en-US" sz="800" dirty="0"/>
                <a:t>Wireless car charging</a:t>
              </a:r>
            </a:p>
            <a:p>
              <a:r>
                <a:rPr lang="en-US" sz="800" dirty="0"/>
                <a:t>eliminates the need for</a:t>
              </a:r>
            </a:p>
            <a:p>
              <a:r>
                <a:rPr lang="en-US" sz="800" dirty="0"/>
                <a:t>cables and plug-ins,</a:t>
              </a:r>
            </a:p>
            <a:p>
              <a:r>
                <a:rPr lang="en-US" sz="800" dirty="0"/>
                <a:t>offering convenience to</a:t>
              </a:r>
            </a:p>
            <a:p>
              <a:r>
                <a:rPr lang="en-US" sz="800" dirty="0"/>
                <a:t>users. It has the potential</a:t>
              </a:r>
            </a:p>
            <a:p>
              <a:r>
                <a:rPr lang="en-US" sz="800" dirty="0"/>
                <a:t>to increase the adoption of</a:t>
              </a:r>
            </a:p>
            <a:p>
              <a:r>
                <a:rPr lang="en-US" sz="800" dirty="0"/>
                <a:t>electric vehicles. The</a:t>
              </a:r>
            </a:p>
            <a:p>
              <a:r>
                <a:rPr lang="en-US" sz="800" dirty="0"/>
                <a:t>technology is</a:t>
              </a:r>
            </a:p>
            <a:p>
              <a:r>
                <a:rPr lang="en-US" sz="800" dirty="0"/>
                <a:t>environmentally friendly</a:t>
              </a:r>
            </a:p>
            <a:p>
              <a:r>
                <a:rPr lang="en-US" sz="800" dirty="0"/>
                <a:t>and eliminates the risk of</a:t>
              </a:r>
            </a:p>
            <a:p>
              <a:r>
                <a:rPr lang="en-US" sz="800" dirty="0"/>
                <a:t>tripping hazards.</a:t>
              </a:r>
            </a:p>
            <a:p>
              <a:r>
                <a:rPr lang="en-US" sz="800" dirty="0"/>
                <a:t>Challenges: Wireless car</a:t>
              </a:r>
            </a:p>
            <a:p>
              <a:r>
                <a:rPr lang="en-US" sz="800" dirty="0"/>
                <a:t>charging technology is still</a:t>
              </a:r>
            </a:p>
            <a:p>
              <a:r>
                <a:rPr lang="en-US" sz="800" dirty="0"/>
                <a:t>in early stages of</a:t>
              </a:r>
            </a:p>
            <a:p>
              <a:r>
                <a:rPr lang="en-US" sz="800" dirty="0"/>
                <a:t>development and not yet</a:t>
              </a:r>
            </a:p>
            <a:p>
              <a:r>
                <a:rPr lang="en-US" sz="800" dirty="0"/>
                <a:t>widely available. It is not as</a:t>
              </a:r>
            </a:p>
            <a:p>
              <a:r>
                <a:rPr lang="en-US" sz="800" dirty="0"/>
                <a:t>efficient as wired charging</a:t>
              </a:r>
            </a:p>
            <a:p>
              <a:r>
                <a:rPr lang="en-US" sz="800" dirty="0"/>
                <a:t>and can be affected by</a:t>
              </a:r>
            </a:p>
            <a:p>
              <a:r>
                <a:rPr lang="en-US" sz="800" dirty="0"/>
                <a:t>weather conditions. The</a:t>
              </a:r>
            </a:p>
            <a:p>
              <a:r>
                <a:rPr lang="en-US" sz="800" dirty="0"/>
                <a:t>cost of implementing the</a:t>
              </a:r>
            </a:p>
            <a:p>
              <a:r>
                <a:rPr lang="en-US" sz="800" dirty="0"/>
                <a:t>technology can also be a</a:t>
              </a:r>
            </a:p>
            <a:p>
              <a:r>
                <a:rPr lang="en-US" sz="800" dirty="0"/>
                <a:t>challenge</a:t>
              </a:r>
              <a:endParaRPr lang="en-IN" sz="800" dirty="0"/>
            </a:p>
          </p:txBody>
        </p:sp>
      </p:grpSp>
      <p:grpSp>
        <p:nvGrpSpPr>
          <p:cNvPr id="30" name="Group 29">
            <a:extLst>
              <a:ext uri="{FF2B5EF4-FFF2-40B4-BE49-F238E27FC236}">
                <a16:creationId xmlns:a16="http://schemas.microsoft.com/office/drawing/2014/main" id="{9E6CF3BE-92E9-E339-9258-5A5887B79F13}"/>
              </a:ext>
            </a:extLst>
          </p:cNvPr>
          <p:cNvGrpSpPr/>
          <p:nvPr/>
        </p:nvGrpSpPr>
        <p:grpSpPr>
          <a:xfrm>
            <a:off x="9199418" y="534390"/>
            <a:ext cx="1698173" cy="4314506"/>
            <a:chOff x="1294409" y="534390"/>
            <a:chExt cx="1698173" cy="4314506"/>
          </a:xfrm>
        </p:grpSpPr>
        <p:sp>
          <p:nvSpPr>
            <p:cNvPr id="31" name="Rectangle 30">
              <a:extLst>
                <a:ext uri="{FF2B5EF4-FFF2-40B4-BE49-F238E27FC236}">
                  <a16:creationId xmlns:a16="http://schemas.microsoft.com/office/drawing/2014/main" id="{0C30390F-5941-E0B8-8B77-9107D7C17761}"/>
                </a:ext>
              </a:extLst>
            </p:cNvPr>
            <p:cNvSpPr/>
            <p:nvPr/>
          </p:nvSpPr>
          <p:spPr>
            <a:xfrm>
              <a:off x="1294409" y="534390"/>
              <a:ext cx="1686296" cy="4314506"/>
            </a:xfrm>
            <a:prstGeom prst="rect">
              <a:avLst/>
            </a:prstGeom>
            <a:solidFill>
              <a:schemeClr val="accent6">
                <a:lumMod val="60000"/>
                <a:lumOff val="40000"/>
              </a:schemeClr>
            </a:solidFill>
            <a:ln>
              <a:solidFill>
                <a:schemeClr val="accent6">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D239CF0C-AF8A-96C0-748A-7E7FF8B615CD}"/>
                </a:ext>
              </a:extLst>
            </p:cNvPr>
            <p:cNvSpPr/>
            <p:nvPr/>
          </p:nvSpPr>
          <p:spPr>
            <a:xfrm>
              <a:off x="1294409" y="622575"/>
              <a:ext cx="1686296" cy="1234594"/>
            </a:xfrm>
            <a:prstGeom prst="rect">
              <a:avLst/>
            </a:prstGeom>
            <a:solidFill>
              <a:schemeClr val="accent6">
                <a:lumMod val="20000"/>
                <a:lumOff val="80000"/>
              </a:schemeClr>
            </a:solidFill>
            <a:ln>
              <a:solidFill>
                <a:schemeClr val="accent6">
                  <a:lumMod val="20000"/>
                  <a:lumOff val="8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024CF82F-6C12-9757-1024-3BB116262C3F}"/>
                </a:ext>
              </a:extLst>
            </p:cNvPr>
            <p:cNvSpPr txBox="1"/>
            <p:nvPr/>
          </p:nvSpPr>
          <p:spPr>
            <a:xfrm>
              <a:off x="1294409" y="622575"/>
              <a:ext cx="1603169" cy="1200329"/>
            </a:xfrm>
            <a:prstGeom prst="rect">
              <a:avLst/>
            </a:prstGeom>
            <a:noFill/>
          </p:spPr>
          <p:txBody>
            <a:bodyPr wrap="square" rtlCol="0">
              <a:spAutoFit/>
            </a:bodyPr>
            <a:lstStyle/>
            <a:p>
              <a:r>
                <a:rPr lang="en-IN" dirty="0"/>
                <a:t>CUSTOMER</a:t>
              </a:r>
            </a:p>
            <a:p>
              <a:r>
                <a:rPr lang="en-IN" dirty="0"/>
                <a:t>SEGMENTS AND</a:t>
              </a:r>
            </a:p>
            <a:p>
              <a:r>
                <a:rPr lang="en-IN" dirty="0"/>
                <a:t>ADOPTERS:</a:t>
              </a:r>
            </a:p>
          </p:txBody>
        </p:sp>
        <p:sp>
          <p:nvSpPr>
            <p:cNvPr id="34" name="TextBox 33">
              <a:extLst>
                <a:ext uri="{FF2B5EF4-FFF2-40B4-BE49-F238E27FC236}">
                  <a16:creationId xmlns:a16="http://schemas.microsoft.com/office/drawing/2014/main" id="{C41539D0-C726-5162-BE0E-DA58D212AD44}"/>
                </a:ext>
              </a:extLst>
            </p:cNvPr>
            <p:cNvSpPr txBox="1"/>
            <p:nvPr/>
          </p:nvSpPr>
          <p:spPr>
            <a:xfrm>
              <a:off x="1294409" y="1876301"/>
              <a:ext cx="1698173" cy="2862322"/>
            </a:xfrm>
            <a:prstGeom prst="rect">
              <a:avLst/>
            </a:prstGeom>
            <a:noFill/>
          </p:spPr>
          <p:txBody>
            <a:bodyPr wrap="square" rtlCol="0">
              <a:spAutoFit/>
            </a:bodyPr>
            <a:lstStyle/>
            <a:p>
              <a:r>
                <a:rPr lang="en-US" sz="900" dirty="0"/>
                <a:t>1. Early adopters of</a:t>
              </a:r>
            </a:p>
            <a:p>
              <a:r>
                <a:rPr lang="en-US" sz="900" dirty="0"/>
                <a:t>electric vehicles who</a:t>
              </a:r>
            </a:p>
            <a:p>
              <a:r>
                <a:rPr lang="en-US" sz="900" dirty="0"/>
                <a:t>value convenience</a:t>
              </a:r>
            </a:p>
            <a:p>
              <a:r>
                <a:rPr lang="en-US" sz="900" dirty="0"/>
                <a:t>and ease of use.</a:t>
              </a:r>
            </a:p>
            <a:p>
              <a:r>
                <a:rPr lang="en-US" sz="900" dirty="0"/>
                <a:t>2. Businesses with</a:t>
              </a:r>
            </a:p>
            <a:p>
              <a:r>
                <a:rPr lang="en-US" sz="900" dirty="0"/>
                <a:t>fleets of electric</a:t>
              </a:r>
            </a:p>
            <a:p>
              <a:r>
                <a:rPr lang="en-US" sz="900" dirty="0"/>
                <a:t>vehicles to reduce</a:t>
              </a:r>
            </a:p>
            <a:p>
              <a:r>
                <a:rPr lang="en-US" sz="900" dirty="0"/>
                <a:t>downtime.</a:t>
              </a:r>
            </a:p>
            <a:p>
              <a:r>
                <a:rPr lang="en-US" sz="900" dirty="0"/>
                <a:t>3. Homeowners without</a:t>
              </a:r>
            </a:p>
            <a:p>
              <a:r>
                <a:rPr lang="en-US" sz="900" dirty="0"/>
                <a:t>a dedicated parking</a:t>
              </a:r>
            </a:p>
            <a:p>
              <a:r>
                <a:rPr lang="en-US" sz="900" dirty="0"/>
                <a:t>space who rely on</a:t>
              </a:r>
            </a:p>
            <a:p>
              <a:r>
                <a:rPr lang="en-US" sz="900" dirty="0"/>
                <a:t>on-street parking.</a:t>
              </a:r>
            </a:p>
            <a:p>
              <a:r>
                <a:rPr lang="en-US" sz="900" dirty="0"/>
                <a:t>4. Public charging</a:t>
              </a:r>
            </a:p>
            <a:p>
              <a:r>
                <a:rPr lang="en-US" sz="900" dirty="0"/>
                <a:t>stations and parking</a:t>
              </a:r>
            </a:p>
            <a:p>
              <a:r>
                <a:rPr lang="en-US" sz="900" dirty="0"/>
                <a:t>lots.</a:t>
              </a:r>
            </a:p>
            <a:p>
              <a:r>
                <a:rPr lang="en-US" sz="900" dirty="0"/>
                <a:t>5. Customers who</a:t>
              </a:r>
            </a:p>
            <a:p>
              <a:r>
                <a:rPr lang="en-US" sz="900" dirty="0"/>
                <a:t>prioritize</a:t>
              </a:r>
            </a:p>
            <a:p>
              <a:r>
                <a:rPr lang="en-US" sz="900" dirty="0"/>
                <a:t>environmentally</a:t>
              </a:r>
            </a:p>
            <a:p>
              <a:r>
                <a:rPr lang="en-US" sz="900" dirty="0"/>
                <a:t>friendly charging</a:t>
              </a:r>
            </a:p>
            <a:p>
              <a:r>
                <a:rPr lang="en-US" sz="900" dirty="0"/>
                <a:t>solutions.</a:t>
              </a:r>
              <a:endParaRPr lang="en-IN" sz="900" dirty="0"/>
            </a:p>
          </p:txBody>
        </p:sp>
      </p:grpSp>
      <p:sp>
        <p:nvSpPr>
          <p:cNvPr id="35" name="Rectangle 34">
            <a:extLst>
              <a:ext uri="{FF2B5EF4-FFF2-40B4-BE49-F238E27FC236}">
                <a16:creationId xmlns:a16="http://schemas.microsoft.com/office/drawing/2014/main" id="{9B66F439-78BB-4E36-F964-8E28CBCCE461}"/>
              </a:ext>
            </a:extLst>
          </p:cNvPr>
          <p:cNvSpPr/>
          <p:nvPr/>
        </p:nvSpPr>
        <p:spPr>
          <a:xfrm>
            <a:off x="1294409" y="4972573"/>
            <a:ext cx="4663629" cy="129266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6C4EA769-6117-79B2-6941-869A673211AA}"/>
              </a:ext>
            </a:extLst>
          </p:cNvPr>
          <p:cNvSpPr txBox="1"/>
          <p:nvPr/>
        </p:nvSpPr>
        <p:spPr>
          <a:xfrm>
            <a:off x="1294408" y="5000832"/>
            <a:ext cx="4663629" cy="1554272"/>
          </a:xfrm>
          <a:prstGeom prst="rect">
            <a:avLst/>
          </a:prstGeom>
          <a:noFill/>
        </p:spPr>
        <p:txBody>
          <a:bodyPr wrap="square" rtlCol="0">
            <a:spAutoFit/>
          </a:bodyPr>
          <a:lstStyle/>
          <a:p>
            <a:r>
              <a:rPr lang="en-IN" sz="1400" dirty="0"/>
              <a:t>Cost:</a:t>
            </a:r>
          </a:p>
          <a:p>
            <a:r>
              <a:rPr lang="en-US" sz="900" dirty="0"/>
              <a:t>1. Cost of wireless car charging varies based on technology, power output, and</a:t>
            </a:r>
          </a:p>
          <a:p>
            <a:r>
              <a:rPr lang="en-US" sz="900" dirty="0"/>
              <a:t>installation.</a:t>
            </a:r>
          </a:p>
          <a:p>
            <a:r>
              <a:rPr lang="en-US" sz="900" dirty="0"/>
              <a:t>2. Wireless charging systems are generally more expensive than wired charging</a:t>
            </a:r>
          </a:p>
          <a:p>
            <a:r>
              <a:rPr lang="en-US" sz="900" dirty="0"/>
              <a:t>systems.</a:t>
            </a:r>
          </a:p>
          <a:p>
            <a:r>
              <a:rPr lang="en-US" sz="900" dirty="0"/>
              <a:t>3. As demand increases and technology advances, the cost of wireless charging</a:t>
            </a:r>
          </a:p>
          <a:p>
            <a:r>
              <a:rPr lang="en-US" sz="900" dirty="0"/>
              <a:t>is expected to decrease.</a:t>
            </a:r>
          </a:p>
          <a:p>
            <a:r>
              <a:rPr lang="en-US" sz="900" dirty="0"/>
              <a:t>4. Cost remains a challenge for manufacturers and consumers</a:t>
            </a:r>
            <a:endParaRPr lang="en-IN" sz="900" dirty="0"/>
          </a:p>
          <a:p>
            <a:endParaRPr lang="en-IN" dirty="0"/>
          </a:p>
        </p:txBody>
      </p:sp>
      <p:sp>
        <p:nvSpPr>
          <p:cNvPr id="37" name="Rectangle 36">
            <a:extLst>
              <a:ext uri="{FF2B5EF4-FFF2-40B4-BE49-F238E27FC236}">
                <a16:creationId xmlns:a16="http://schemas.microsoft.com/office/drawing/2014/main" id="{9AFA10ED-3308-EE1B-B377-90083F565570}"/>
              </a:ext>
            </a:extLst>
          </p:cNvPr>
          <p:cNvSpPr/>
          <p:nvPr/>
        </p:nvSpPr>
        <p:spPr>
          <a:xfrm>
            <a:off x="6233962" y="4966668"/>
            <a:ext cx="4663629" cy="1292662"/>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B23F0308-A374-9BC7-84EE-BC5BD1336F5E}"/>
              </a:ext>
            </a:extLst>
          </p:cNvPr>
          <p:cNvSpPr txBox="1"/>
          <p:nvPr/>
        </p:nvSpPr>
        <p:spPr>
          <a:xfrm>
            <a:off x="6222085" y="5008119"/>
            <a:ext cx="4663629" cy="1138773"/>
          </a:xfrm>
          <a:prstGeom prst="rect">
            <a:avLst/>
          </a:prstGeom>
          <a:noFill/>
        </p:spPr>
        <p:txBody>
          <a:bodyPr wrap="square" rtlCol="0">
            <a:spAutoFit/>
          </a:bodyPr>
          <a:lstStyle/>
          <a:p>
            <a:r>
              <a:rPr lang="en-IN" sz="1400" dirty="0"/>
              <a:t>Revenue sources:</a:t>
            </a:r>
          </a:p>
          <a:p>
            <a:r>
              <a:rPr lang="en-US" sz="900" dirty="0"/>
              <a:t>1. Sales of wireless charging systems to manufacturers and consumers.</a:t>
            </a:r>
          </a:p>
          <a:p>
            <a:r>
              <a:rPr lang="en-US" sz="900" dirty="0"/>
              <a:t>2. Subscription-based revenue models for wireless charging services in public</a:t>
            </a:r>
          </a:p>
          <a:p>
            <a:r>
              <a:rPr lang="en-US" sz="900" dirty="0"/>
              <a:t>charging stations and parking lots.</a:t>
            </a:r>
          </a:p>
          <a:p>
            <a:r>
              <a:rPr lang="en-US" sz="900" dirty="0"/>
              <a:t>3. Licensing agreements with other companies to use the wireless charging</a:t>
            </a:r>
          </a:p>
          <a:p>
            <a:r>
              <a:rPr lang="en-US" sz="900" dirty="0"/>
              <a:t>technology.</a:t>
            </a:r>
          </a:p>
          <a:p>
            <a:r>
              <a:rPr lang="en-US" sz="900" dirty="0"/>
              <a:t>4. Revenue from advertising on wireless charging pads or systems.</a:t>
            </a:r>
            <a:endParaRPr lang="en-IN" sz="900" dirty="0"/>
          </a:p>
        </p:txBody>
      </p:sp>
    </p:spTree>
    <p:extLst>
      <p:ext uri="{BB962C8B-B14F-4D97-AF65-F5344CB8AC3E}">
        <p14:creationId xmlns:p14="http://schemas.microsoft.com/office/powerpoint/2010/main" val="2277562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B34F0-36E1-1748-9C47-3E77232E41D7}"/>
              </a:ext>
            </a:extLst>
          </p:cNvPr>
          <p:cNvSpPr>
            <a:spLocks noGrp="1"/>
          </p:cNvSpPr>
          <p:nvPr>
            <p:ph idx="1"/>
          </p:nvPr>
        </p:nvSpPr>
        <p:spPr>
          <a:xfrm>
            <a:off x="973777" y="688769"/>
            <a:ext cx="10151423" cy="5263975"/>
          </a:xfrm>
        </p:spPr>
        <p:txBody>
          <a:bodyPr>
            <a:normAutofit/>
          </a:bodyPr>
          <a:lstStyle/>
          <a:p>
            <a:pPr marL="0" indent="0">
              <a:buNone/>
            </a:pPr>
            <a:r>
              <a:rPr lang="en-US" sz="2000" dirty="0"/>
              <a:t> ELECTRIC CARS ARE A PROMISING DEVELOPMENT IN THE WORLD OF TRANSPORTATION, OFFERING A MORE SUSTAINABLEAND EFFICIENT WAY TO GET AROUND. THESE CARS ARE BECOMING INCREASINGLY POPULAR AS PEOPLE BECOME MORE CONCERNED ABOUT THE ENVIRONMENTAND THE IMPACT OF TRADITIONAL GASOLINE-POWERED VEHICLES ON THE PLANET.</a:t>
            </a:r>
          </a:p>
          <a:p>
            <a:pPr marL="0" indent="0">
              <a:buNone/>
            </a:pPr>
            <a:endParaRPr lang="en-US" sz="2000" dirty="0"/>
          </a:p>
          <a:p>
            <a:pPr marL="0" indent="0">
              <a:buNone/>
            </a:pPr>
            <a:endParaRPr lang="en-IN" sz="2000" dirty="0"/>
          </a:p>
        </p:txBody>
      </p:sp>
      <p:pic>
        <p:nvPicPr>
          <p:cNvPr id="5" name="Picture 4">
            <a:extLst>
              <a:ext uri="{FF2B5EF4-FFF2-40B4-BE49-F238E27FC236}">
                <a16:creationId xmlns:a16="http://schemas.microsoft.com/office/drawing/2014/main" id="{71D92856-51E9-8FA1-EA9A-1B2A1801F39C}"/>
              </a:ext>
            </a:extLst>
          </p:cNvPr>
          <p:cNvPicPr>
            <a:picLocks noChangeAspect="1"/>
          </p:cNvPicPr>
          <p:nvPr/>
        </p:nvPicPr>
        <p:blipFill>
          <a:blip r:embed="rId2"/>
          <a:stretch>
            <a:fillRect/>
          </a:stretch>
        </p:blipFill>
        <p:spPr>
          <a:xfrm>
            <a:off x="4516881" y="3172256"/>
            <a:ext cx="2304803" cy="1532694"/>
          </a:xfrm>
          <a:prstGeom prst="rect">
            <a:avLst/>
          </a:prstGeom>
        </p:spPr>
      </p:pic>
      <p:pic>
        <p:nvPicPr>
          <p:cNvPr id="7" name="Picture 6">
            <a:extLst>
              <a:ext uri="{FF2B5EF4-FFF2-40B4-BE49-F238E27FC236}">
                <a16:creationId xmlns:a16="http://schemas.microsoft.com/office/drawing/2014/main" id="{361B2E48-FB86-6DE3-6124-BB346BE9DF0C}"/>
              </a:ext>
            </a:extLst>
          </p:cNvPr>
          <p:cNvPicPr>
            <a:picLocks noChangeAspect="1"/>
          </p:cNvPicPr>
          <p:nvPr/>
        </p:nvPicPr>
        <p:blipFill>
          <a:blip r:embed="rId3"/>
          <a:stretch>
            <a:fillRect/>
          </a:stretch>
        </p:blipFill>
        <p:spPr>
          <a:xfrm>
            <a:off x="7332915" y="3172256"/>
            <a:ext cx="3885308" cy="1505557"/>
          </a:xfrm>
          <a:prstGeom prst="rect">
            <a:avLst/>
          </a:prstGeom>
        </p:spPr>
      </p:pic>
      <p:pic>
        <p:nvPicPr>
          <p:cNvPr id="9" name="Picture 8">
            <a:extLst>
              <a:ext uri="{FF2B5EF4-FFF2-40B4-BE49-F238E27FC236}">
                <a16:creationId xmlns:a16="http://schemas.microsoft.com/office/drawing/2014/main" id="{51EF4B6C-C845-F945-32D7-E8F6BAF9D5FF}"/>
              </a:ext>
            </a:extLst>
          </p:cNvPr>
          <p:cNvPicPr>
            <a:picLocks noChangeAspect="1"/>
          </p:cNvPicPr>
          <p:nvPr/>
        </p:nvPicPr>
        <p:blipFill>
          <a:blip r:embed="rId4"/>
          <a:stretch>
            <a:fillRect/>
          </a:stretch>
        </p:blipFill>
        <p:spPr>
          <a:xfrm>
            <a:off x="631573" y="3172256"/>
            <a:ext cx="3148494" cy="1629346"/>
          </a:xfrm>
          <a:prstGeom prst="rect">
            <a:avLst/>
          </a:prstGeom>
        </p:spPr>
      </p:pic>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E6D2420D-C37E-CAB2-D2D8-A144AE08E00A}"/>
                  </a:ext>
                </a:extLst>
              </p14:cNvPr>
              <p14:cNvContentPartPr/>
              <p14:nvPr/>
            </p14:nvContentPartPr>
            <p14:xfrm>
              <a:off x="-302689" y="5370368"/>
              <a:ext cx="360" cy="360"/>
            </p14:xfrm>
          </p:contentPart>
        </mc:Choice>
        <mc:Fallback xmlns="">
          <p:pic>
            <p:nvPicPr>
              <p:cNvPr id="20" name="Ink 19">
                <a:extLst>
                  <a:ext uri="{FF2B5EF4-FFF2-40B4-BE49-F238E27FC236}">
                    <a16:creationId xmlns:a16="http://schemas.microsoft.com/office/drawing/2014/main" id="{E6D2420D-C37E-CAB2-D2D8-A144AE08E00A}"/>
                  </a:ext>
                </a:extLst>
              </p:cNvPr>
              <p:cNvPicPr/>
              <p:nvPr/>
            </p:nvPicPr>
            <p:blipFill>
              <a:blip r:embed="rId6"/>
              <a:stretch>
                <a:fillRect/>
              </a:stretch>
            </p:blipFill>
            <p:spPr>
              <a:xfrm>
                <a:off x="-311689" y="5361368"/>
                <a:ext cx="18000" cy="18000"/>
              </a:xfrm>
              <a:prstGeom prst="rect">
                <a:avLst/>
              </a:prstGeom>
            </p:spPr>
          </p:pic>
        </mc:Fallback>
      </mc:AlternateContent>
      <p:grpSp>
        <p:nvGrpSpPr>
          <p:cNvPr id="14" name="Group 13">
            <a:extLst>
              <a:ext uri="{FF2B5EF4-FFF2-40B4-BE49-F238E27FC236}">
                <a16:creationId xmlns:a16="http://schemas.microsoft.com/office/drawing/2014/main" id="{739DFD77-13EB-820F-F82D-973FF028B1EA}"/>
              </a:ext>
            </a:extLst>
          </p:cNvPr>
          <p:cNvGrpSpPr/>
          <p:nvPr/>
        </p:nvGrpSpPr>
        <p:grpSpPr>
          <a:xfrm>
            <a:off x="2620160" y="4042813"/>
            <a:ext cx="360" cy="360"/>
            <a:chOff x="2620160" y="4042813"/>
            <a:chExt cx="360" cy="360"/>
          </a:xfrm>
        </p:grpSpPr>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F2F934E-5E01-797A-EA3E-E31E24D05165}"/>
                    </a:ext>
                  </a:extLst>
                </p14:cNvPr>
                <p14:cNvContentPartPr/>
                <p14:nvPr/>
              </p14:nvContentPartPr>
              <p14:xfrm>
                <a:off x="2620160" y="4042813"/>
                <a:ext cx="360" cy="360"/>
              </p14:xfrm>
            </p:contentPart>
          </mc:Choice>
          <mc:Fallback xmlns="">
            <p:pic>
              <p:nvPicPr>
                <p:cNvPr id="12" name="Ink 11">
                  <a:extLst>
                    <a:ext uri="{FF2B5EF4-FFF2-40B4-BE49-F238E27FC236}">
                      <a16:creationId xmlns:a16="http://schemas.microsoft.com/office/drawing/2014/main" id="{4F2F934E-5E01-797A-EA3E-E31E24D05165}"/>
                    </a:ext>
                  </a:extLst>
                </p:cNvPr>
                <p:cNvPicPr/>
                <p:nvPr/>
              </p:nvPicPr>
              <p:blipFill>
                <a:blip r:embed="rId10"/>
                <a:stretch>
                  <a:fillRect/>
                </a:stretch>
              </p:blipFill>
              <p:spPr>
                <a:xfrm>
                  <a:off x="2611520" y="403381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F9CAEEB-7629-0B79-FF34-A403DCCE259D}"/>
                    </a:ext>
                  </a:extLst>
                </p14:cNvPr>
                <p14:cNvContentPartPr/>
                <p14:nvPr/>
              </p14:nvContentPartPr>
              <p14:xfrm>
                <a:off x="2620160" y="4042813"/>
                <a:ext cx="360" cy="360"/>
              </p14:xfrm>
            </p:contentPart>
          </mc:Choice>
          <mc:Fallback xmlns="">
            <p:pic>
              <p:nvPicPr>
                <p:cNvPr id="13" name="Ink 12">
                  <a:extLst>
                    <a:ext uri="{FF2B5EF4-FFF2-40B4-BE49-F238E27FC236}">
                      <a16:creationId xmlns:a16="http://schemas.microsoft.com/office/drawing/2014/main" id="{BF9CAEEB-7629-0B79-FF34-A403DCCE259D}"/>
                    </a:ext>
                  </a:extLst>
                </p:cNvPr>
                <p:cNvPicPr/>
                <p:nvPr/>
              </p:nvPicPr>
              <p:blipFill>
                <a:blip r:embed="rId10"/>
                <a:stretch>
                  <a:fillRect/>
                </a:stretch>
              </p:blipFill>
              <p:spPr>
                <a:xfrm>
                  <a:off x="2611520" y="4033813"/>
                  <a:ext cx="18000" cy="18000"/>
                </a:xfrm>
                <a:prstGeom prst="rect">
                  <a:avLst/>
                </a:prstGeom>
              </p:spPr>
            </p:pic>
          </mc:Fallback>
        </mc:AlternateContent>
      </p:grpSp>
    </p:spTree>
    <p:extLst>
      <p:ext uri="{BB962C8B-B14F-4D97-AF65-F5344CB8AC3E}">
        <p14:creationId xmlns:p14="http://schemas.microsoft.com/office/powerpoint/2010/main" val="136607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B34F0-36E1-1748-9C47-3E77232E41D7}"/>
              </a:ext>
            </a:extLst>
          </p:cNvPr>
          <p:cNvSpPr>
            <a:spLocks noGrp="1"/>
          </p:cNvSpPr>
          <p:nvPr>
            <p:ph idx="1"/>
          </p:nvPr>
        </p:nvSpPr>
        <p:spPr>
          <a:xfrm>
            <a:off x="973777" y="688769"/>
            <a:ext cx="10151423" cy="5263975"/>
          </a:xfrm>
        </p:spPr>
        <p:txBody>
          <a:bodyPr>
            <a:normAutofit/>
          </a:bodyPr>
          <a:lstStyle/>
          <a:p>
            <a:pPr marL="0" indent="0">
              <a:buNone/>
            </a:pPr>
            <a:endParaRPr lang="en-US" sz="2000" dirty="0"/>
          </a:p>
          <a:p>
            <a:pPr marL="0" indent="0">
              <a:buNone/>
            </a:pPr>
            <a:endParaRPr lang="en-IN" sz="2000" dirty="0"/>
          </a:p>
        </p:txBody>
      </p:sp>
      <p:pic>
        <p:nvPicPr>
          <p:cNvPr id="5" name="Picture 4">
            <a:extLst>
              <a:ext uri="{FF2B5EF4-FFF2-40B4-BE49-F238E27FC236}">
                <a16:creationId xmlns:a16="http://schemas.microsoft.com/office/drawing/2014/main" id="{71D92856-51E9-8FA1-EA9A-1B2A1801F39C}"/>
              </a:ext>
            </a:extLst>
          </p:cNvPr>
          <p:cNvPicPr>
            <a:picLocks noChangeAspect="1"/>
          </p:cNvPicPr>
          <p:nvPr/>
        </p:nvPicPr>
        <p:blipFill>
          <a:blip r:embed="rId2"/>
          <a:stretch>
            <a:fillRect/>
          </a:stretch>
        </p:blipFill>
        <p:spPr>
          <a:xfrm>
            <a:off x="4735822" y="828302"/>
            <a:ext cx="2304803" cy="1532694"/>
          </a:xfrm>
          <a:prstGeom prst="rect">
            <a:avLst/>
          </a:prstGeom>
        </p:spPr>
      </p:pic>
      <p:pic>
        <p:nvPicPr>
          <p:cNvPr id="7" name="Picture 6">
            <a:extLst>
              <a:ext uri="{FF2B5EF4-FFF2-40B4-BE49-F238E27FC236}">
                <a16:creationId xmlns:a16="http://schemas.microsoft.com/office/drawing/2014/main" id="{361B2E48-FB86-6DE3-6124-BB346BE9DF0C}"/>
              </a:ext>
            </a:extLst>
          </p:cNvPr>
          <p:cNvPicPr>
            <a:picLocks noChangeAspect="1"/>
          </p:cNvPicPr>
          <p:nvPr/>
        </p:nvPicPr>
        <p:blipFill>
          <a:blip r:embed="rId3"/>
          <a:stretch>
            <a:fillRect/>
          </a:stretch>
        </p:blipFill>
        <p:spPr>
          <a:xfrm>
            <a:off x="7551856" y="828302"/>
            <a:ext cx="3885308" cy="1505557"/>
          </a:xfrm>
          <a:prstGeom prst="rect">
            <a:avLst/>
          </a:prstGeom>
        </p:spPr>
      </p:pic>
      <p:pic>
        <p:nvPicPr>
          <p:cNvPr id="9" name="Picture 8">
            <a:extLst>
              <a:ext uri="{FF2B5EF4-FFF2-40B4-BE49-F238E27FC236}">
                <a16:creationId xmlns:a16="http://schemas.microsoft.com/office/drawing/2014/main" id="{51EF4B6C-C845-F945-32D7-E8F6BAF9D5FF}"/>
              </a:ext>
            </a:extLst>
          </p:cNvPr>
          <p:cNvPicPr>
            <a:picLocks noChangeAspect="1"/>
          </p:cNvPicPr>
          <p:nvPr/>
        </p:nvPicPr>
        <p:blipFill>
          <a:blip r:embed="rId4"/>
          <a:stretch>
            <a:fillRect/>
          </a:stretch>
        </p:blipFill>
        <p:spPr>
          <a:xfrm>
            <a:off x="850514" y="828302"/>
            <a:ext cx="3148494" cy="1629346"/>
          </a:xfrm>
          <a:prstGeom prst="rect">
            <a:avLst/>
          </a:prstGeom>
        </p:spPr>
      </p:pic>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E6D2420D-C37E-CAB2-D2D8-A144AE08E00A}"/>
                  </a:ext>
                </a:extLst>
              </p14:cNvPr>
              <p14:cNvContentPartPr/>
              <p14:nvPr/>
            </p14:nvContentPartPr>
            <p14:xfrm>
              <a:off x="-302689" y="5370368"/>
              <a:ext cx="360" cy="360"/>
            </p14:xfrm>
          </p:contentPart>
        </mc:Choice>
        <mc:Fallback xmlns="">
          <p:pic>
            <p:nvPicPr>
              <p:cNvPr id="20" name="Ink 19">
                <a:extLst>
                  <a:ext uri="{FF2B5EF4-FFF2-40B4-BE49-F238E27FC236}">
                    <a16:creationId xmlns:a16="http://schemas.microsoft.com/office/drawing/2014/main" id="{E6D2420D-C37E-CAB2-D2D8-A144AE08E00A}"/>
                  </a:ext>
                </a:extLst>
              </p:cNvPr>
              <p:cNvPicPr/>
              <p:nvPr/>
            </p:nvPicPr>
            <p:blipFill>
              <a:blip r:embed="rId6"/>
              <a:stretch>
                <a:fillRect/>
              </a:stretch>
            </p:blipFill>
            <p:spPr>
              <a:xfrm>
                <a:off x="-311689" y="5361368"/>
                <a:ext cx="18000" cy="18000"/>
              </a:xfrm>
              <a:prstGeom prst="rect">
                <a:avLst/>
              </a:prstGeom>
            </p:spPr>
          </p:pic>
        </mc:Fallback>
      </mc:AlternateContent>
      <p:sp>
        <p:nvSpPr>
          <p:cNvPr id="4" name="TextBox 3">
            <a:extLst>
              <a:ext uri="{FF2B5EF4-FFF2-40B4-BE49-F238E27FC236}">
                <a16:creationId xmlns:a16="http://schemas.microsoft.com/office/drawing/2014/main" id="{77D1230D-4572-3095-4436-F5F06B995C60}"/>
              </a:ext>
            </a:extLst>
          </p:cNvPr>
          <p:cNvSpPr txBox="1"/>
          <p:nvPr/>
        </p:nvSpPr>
        <p:spPr>
          <a:xfrm>
            <a:off x="1066800" y="3121831"/>
            <a:ext cx="9844477" cy="1200329"/>
          </a:xfrm>
          <a:prstGeom prst="rect">
            <a:avLst/>
          </a:prstGeom>
          <a:noFill/>
        </p:spPr>
        <p:txBody>
          <a:bodyPr wrap="square">
            <a:spAutoFit/>
          </a:bodyPr>
          <a:lstStyle/>
          <a:p>
            <a:r>
              <a:rPr lang="en-US" dirty="0"/>
              <a:t>ELECTRIC CARS RELY ON BATTERIES TO STORE THE ENERGY NEEDED TO POWER THEIR ELECTRIC MOTORS. LITHIUM-IONBATTERIES ARE A POPULAR CHOICE FOR THIS APPLICATION BECAUSE THEY ARE ABLE TO STORE LARGE AMOUNTS OF ENERGY IN A RELATIVELY SMALL AND LIGHTWEIGHT PACKAGE.</a:t>
            </a:r>
            <a:endParaRPr lang="en-IN" dirty="0"/>
          </a:p>
        </p:txBody>
      </p:sp>
      <p:pic>
        <p:nvPicPr>
          <p:cNvPr id="6" name="Picture 5">
            <a:extLst>
              <a:ext uri="{FF2B5EF4-FFF2-40B4-BE49-F238E27FC236}">
                <a16:creationId xmlns:a16="http://schemas.microsoft.com/office/drawing/2014/main" id="{0C7B14B0-F7A9-FDFE-686E-4E51C73F5E8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163" b="96163" l="1779" r="97537">
                        <a14:foregroundMark x1="41888" y1="8628" x2="49355" y2="5209"/>
                        <a14:foregroundMark x1="49355" y1="5209" x2="69292" y2="10977"/>
                        <a14:foregroundMark x1="49003" y1="3186" x2="53968" y2="3186"/>
                        <a14:foregroundMark x1="68178" y1="31930" x2="62529" y2="27488"/>
                        <a14:foregroundMark x1="62529" y1="27488" x2="63643" y2="35256"/>
                        <a14:foregroundMark x1="63643" y1="35256" x2="66282" y2="33326"/>
                        <a14:foregroundMark x1="62256" y1="25907" x2="59363" y2="32628"/>
                        <a14:foregroundMark x1="59363" y1="32628" x2="62647" y2="38930"/>
                        <a14:foregroundMark x1="62647" y1="38930" x2="68667" y2="34349"/>
                        <a14:foregroundMark x1="68667" y1="34349" x2="67142" y2="25698"/>
                        <a14:foregroundMark x1="67142" y1="25698" x2="63917" y2="25070"/>
                        <a14:foregroundMark x1="35340" y1="26953" x2="28929" y2="27349"/>
                        <a14:foregroundMark x1="28929" y1="27349" x2="29593" y2="37116"/>
                        <a14:foregroundMark x1="29593" y1="37116" x2="36142" y2="32140"/>
                        <a14:foregroundMark x1="36142" y1="32140" x2="31998" y2="24837"/>
                        <a14:foregroundMark x1="31998" y1="24837" x2="27052" y2="27884"/>
                        <a14:foregroundMark x1="86884" y1="26674" x2="93765" y2="26302"/>
                        <a14:foregroundMark x1="93765" y1="26302" x2="95954" y2="26767"/>
                        <a14:foregroundMark x1="85848" y1="27326" x2="85848" y2="27326"/>
                        <a14:foregroundMark x1="17279" y1="26953" x2="3929" y2="27465"/>
                        <a14:foregroundMark x1="3556" y1="30627" x2="1779" y2="45698"/>
                        <a14:foregroundMark x1="1779" y1="45698" x2="2287" y2="60930"/>
                        <a14:foregroundMark x1="34167" y1="92395" x2="59969" y2="92674"/>
                        <a14:foregroundMark x1="33698" y1="96442" x2="44351" y2="96512"/>
                        <a14:foregroundMark x1="44351" y1="96512" x2="50919" y2="95977"/>
                        <a14:foregroundMark x1="50919" y1="95977" x2="57193" y2="96186"/>
                        <a14:foregroundMark x1="57193" y1="96186" x2="66830" y2="95860"/>
                        <a14:foregroundMark x1="97537" y1="82349" x2="97459" y2="31837"/>
                        <a14:backgroundMark x1="1016" y1="46186" x2="1407" y2="53512"/>
                        <a14:backgroundMark x1="3069" y1="32581" x2="4007" y2="28535"/>
                        <a14:backgroundMark x1="3460" y1="32767" x2="3538" y2="35209"/>
                        <a14:backgroundMark x1="3460" y1="29581" x2="3694" y2="29395"/>
                      </a14:backgroundRemoval>
                    </a14:imgEffect>
                    <a14:imgEffect>
                      <a14:saturation sat="0"/>
                    </a14:imgEffect>
                  </a14:imgLayer>
                </a14:imgProps>
              </a:ext>
            </a:extLst>
          </a:blip>
          <a:stretch>
            <a:fillRect/>
          </a:stretch>
        </p:blipFill>
        <p:spPr>
          <a:xfrm>
            <a:off x="5544618" y="4986343"/>
            <a:ext cx="888839" cy="747070"/>
          </a:xfrm>
          <a:prstGeom prst="rect">
            <a:avLst/>
          </a:prstGeom>
        </p:spPr>
      </p:pic>
      <p:pic>
        <p:nvPicPr>
          <p:cNvPr id="24" name="Picture 23">
            <a:extLst>
              <a:ext uri="{FF2B5EF4-FFF2-40B4-BE49-F238E27FC236}">
                <a16:creationId xmlns:a16="http://schemas.microsoft.com/office/drawing/2014/main" id="{C18ABEEB-1497-DFC8-0C01-33ED356A524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Effect>
                      <a14:saturation sat="0"/>
                    </a14:imgEffect>
                  </a14:imgLayer>
                </a14:imgProps>
              </a:ext>
            </a:extLst>
          </a:blip>
          <a:stretch>
            <a:fillRect/>
          </a:stretch>
        </p:blipFill>
        <p:spPr>
          <a:xfrm>
            <a:off x="5802521" y="5349915"/>
            <a:ext cx="458757" cy="493164"/>
          </a:xfrm>
          <a:prstGeom prst="rect">
            <a:avLst/>
          </a:prstGeom>
        </p:spPr>
      </p:pic>
    </p:spTree>
    <p:extLst>
      <p:ext uri="{BB962C8B-B14F-4D97-AF65-F5344CB8AC3E}">
        <p14:creationId xmlns:p14="http://schemas.microsoft.com/office/powerpoint/2010/main" val="18399741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2B34F0-36E1-1748-9C47-3E77232E41D7}"/>
              </a:ext>
            </a:extLst>
          </p:cNvPr>
          <p:cNvSpPr>
            <a:spLocks noGrp="1"/>
          </p:cNvSpPr>
          <p:nvPr>
            <p:ph idx="1"/>
          </p:nvPr>
        </p:nvSpPr>
        <p:spPr>
          <a:xfrm>
            <a:off x="973777" y="688769"/>
            <a:ext cx="10151423" cy="5263975"/>
          </a:xfrm>
        </p:spPr>
        <p:txBody>
          <a:bodyPr>
            <a:normAutofit/>
          </a:bodyPr>
          <a:lstStyle/>
          <a:p>
            <a:pPr marL="0" indent="0">
              <a:buNone/>
            </a:pPr>
            <a:endParaRPr lang="en-US" sz="2000" dirty="0"/>
          </a:p>
          <a:p>
            <a:pPr marL="0" indent="0">
              <a:buNone/>
            </a:pPr>
            <a:endParaRPr lang="en-IN" sz="2000" dirty="0"/>
          </a:p>
        </p:txBody>
      </p:sp>
      <mc:AlternateContent xmlns:mc="http://schemas.openxmlformats.org/markup-compatibility/2006" xmlns:p14="http://schemas.microsoft.com/office/powerpoint/2010/main">
        <mc:Choice Requires="p14">
          <p:contentPart p14:bwMode="auto" r:id="rId2">
            <p14:nvContentPartPr>
              <p14:cNvPr id="20" name="Ink 19">
                <a:extLst>
                  <a:ext uri="{FF2B5EF4-FFF2-40B4-BE49-F238E27FC236}">
                    <a16:creationId xmlns:a16="http://schemas.microsoft.com/office/drawing/2014/main" id="{E6D2420D-C37E-CAB2-D2D8-A144AE08E00A}"/>
                  </a:ext>
                </a:extLst>
              </p14:cNvPr>
              <p14:cNvContentPartPr/>
              <p14:nvPr/>
            </p14:nvContentPartPr>
            <p14:xfrm>
              <a:off x="-302689" y="5370368"/>
              <a:ext cx="360" cy="360"/>
            </p14:xfrm>
          </p:contentPart>
        </mc:Choice>
        <mc:Fallback xmlns="">
          <p:pic>
            <p:nvPicPr>
              <p:cNvPr id="20" name="Ink 19">
                <a:extLst>
                  <a:ext uri="{FF2B5EF4-FFF2-40B4-BE49-F238E27FC236}">
                    <a16:creationId xmlns:a16="http://schemas.microsoft.com/office/drawing/2014/main" id="{E6D2420D-C37E-CAB2-D2D8-A144AE08E00A}"/>
                  </a:ext>
                </a:extLst>
              </p:cNvPr>
              <p:cNvPicPr/>
              <p:nvPr/>
            </p:nvPicPr>
            <p:blipFill>
              <a:blip r:embed="rId6"/>
              <a:stretch>
                <a:fillRect/>
              </a:stretch>
            </p:blipFill>
            <p:spPr>
              <a:xfrm>
                <a:off x="-311689" y="5361368"/>
                <a:ext cx="18000" cy="18000"/>
              </a:xfrm>
              <a:prstGeom prst="rect">
                <a:avLst/>
              </a:prstGeom>
            </p:spPr>
          </p:pic>
        </mc:Fallback>
      </mc:AlternateContent>
      <p:sp>
        <p:nvSpPr>
          <p:cNvPr id="4" name="TextBox 3">
            <a:extLst>
              <a:ext uri="{FF2B5EF4-FFF2-40B4-BE49-F238E27FC236}">
                <a16:creationId xmlns:a16="http://schemas.microsoft.com/office/drawing/2014/main" id="{77D1230D-4572-3095-4436-F5F06B995C60}"/>
              </a:ext>
            </a:extLst>
          </p:cNvPr>
          <p:cNvSpPr txBox="1"/>
          <p:nvPr/>
        </p:nvSpPr>
        <p:spPr>
          <a:xfrm>
            <a:off x="1127249" y="761163"/>
            <a:ext cx="9844477" cy="1200329"/>
          </a:xfrm>
          <a:prstGeom prst="rect">
            <a:avLst/>
          </a:prstGeom>
          <a:noFill/>
        </p:spPr>
        <p:txBody>
          <a:bodyPr wrap="square">
            <a:spAutoFit/>
          </a:bodyPr>
          <a:lstStyle/>
          <a:p>
            <a:r>
              <a:rPr lang="en-US" dirty="0"/>
              <a:t>ELECTRIC CARS RELY ON BATTERIES TO STORE THE ENERGY NEEDED TO POWER THEIR ELECTRIC MOTORS. LITHIUM-IONBATTERIES ARE A POPULAR CHOICE FOR THIS APPLICATION BECAUSE THEY ARE ABLE TO STORE LARGE AMOUNTS OF ENERGY IN A RELATIVELY SMALL AND LIGHTWEIGHT PACKAGE.</a:t>
            </a:r>
            <a:endParaRPr lang="en-IN" dirty="0"/>
          </a:p>
        </p:txBody>
      </p:sp>
      <p:pic>
        <p:nvPicPr>
          <p:cNvPr id="6" name="Picture 5">
            <a:extLst>
              <a:ext uri="{FF2B5EF4-FFF2-40B4-BE49-F238E27FC236}">
                <a16:creationId xmlns:a16="http://schemas.microsoft.com/office/drawing/2014/main" id="{0C7B14B0-F7A9-FDFE-686E-4E51C73F5E83}"/>
              </a:ext>
            </a:extLst>
          </p:cNvPr>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backgroundRemoval t="3163" b="96163" l="1779" r="97537">
                        <a14:foregroundMark x1="41888" y1="8628" x2="49355" y2="5209"/>
                        <a14:foregroundMark x1="49355" y1="5209" x2="69292" y2="10977"/>
                        <a14:foregroundMark x1="49003" y1="3186" x2="53968" y2="3186"/>
                        <a14:foregroundMark x1="68178" y1="31930" x2="62529" y2="27488"/>
                        <a14:foregroundMark x1="62529" y1="27488" x2="63643" y2="35256"/>
                        <a14:foregroundMark x1="63643" y1="35256" x2="66282" y2="33326"/>
                        <a14:foregroundMark x1="62256" y1="25907" x2="59363" y2="32628"/>
                        <a14:foregroundMark x1="59363" y1="32628" x2="62647" y2="38930"/>
                        <a14:foregroundMark x1="62647" y1="38930" x2="68667" y2="34349"/>
                        <a14:foregroundMark x1="68667" y1="34349" x2="67142" y2="25698"/>
                        <a14:foregroundMark x1="67142" y1="25698" x2="63917" y2="25070"/>
                        <a14:foregroundMark x1="35340" y1="26953" x2="28929" y2="27349"/>
                        <a14:foregroundMark x1="28929" y1="27349" x2="29593" y2="37116"/>
                        <a14:foregroundMark x1="29593" y1="37116" x2="36142" y2="32140"/>
                        <a14:foregroundMark x1="36142" y1="32140" x2="31998" y2="24837"/>
                        <a14:foregroundMark x1="31998" y1="24837" x2="27052" y2="27884"/>
                        <a14:foregroundMark x1="86884" y1="26674" x2="93765" y2="26302"/>
                        <a14:foregroundMark x1="93765" y1="26302" x2="95954" y2="26767"/>
                        <a14:foregroundMark x1="85848" y1="27326" x2="85848" y2="27326"/>
                        <a14:foregroundMark x1="17279" y1="26953" x2="3929" y2="27465"/>
                        <a14:foregroundMark x1="3556" y1="30627" x2="1779" y2="45698"/>
                        <a14:foregroundMark x1="1779" y1="45698" x2="2287" y2="60930"/>
                        <a14:foregroundMark x1="34167" y1="92395" x2="59969" y2="92674"/>
                        <a14:foregroundMark x1="33698" y1="96442" x2="44351" y2="96512"/>
                        <a14:foregroundMark x1="44351" y1="96512" x2="50919" y2="95977"/>
                        <a14:foregroundMark x1="50919" y1="95977" x2="57193" y2="96186"/>
                        <a14:foregroundMark x1="57193" y1="96186" x2="66830" y2="95860"/>
                        <a14:foregroundMark x1="97537" y1="82349" x2="97459" y2="31837"/>
                        <a14:backgroundMark x1="1016" y1="46186" x2="1407" y2="53512"/>
                        <a14:backgroundMark x1="3069" y1="32581" x2="4007" y2="28535"/>
                        <a14:backgroundMark x1="3460" y1="32767" x2="3538" y2="35209"/>
                        <a14:backgroundMark x1="3460" y1="29581" x2="3694" y2="29395"/>
                      </a14:backgroundRemoval>
                    </a14:imgEffect>
                    <a14:imgEffect>
                      <a14:saturation sat="0"/>
                    </a14:imgEffect>
                  </a14:imgLayer>
                </a14:imgProps>
              </a:ext>
            </a:extLst>
          </a:blip>
          <a:stretch>
            <a:fillRect/>
          </a:stretch>
        </p:blipFill>
        <p:spPr>
          <a:xfrm>
            <a:off x="3868320" y="2372495"/>
            <a:ext cx="3870147" cy="3252861"/>
          </a:xfrm>
          <a:prstGeom prst="rect">
            <a:avLst/>
          </a:prstGeom>
        </p:spPr>
      </p:pic>
      <p:pic>
        <p:nvPicPr>
          <p:cNvPr id="24" name="Picture 23">
            <a:extLst>
              <a:ext uri="{FF2B5EF4-FFF2-40B4-BE49-F238E27FC236}">
                <a16:creationId xmlns:a16="http://schemas.microsoft.com/office/drawing/2014/main" id="{C18ABEEB-1497-DFC8-0C01-33ED356A524F}"/>
              </a:ext>
            </a:extLst>
          </p:cNvPr>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backgroundRemoval t="10000" b="90000" l="10000" r="90000"/>
                    </a14:imgEffect>
                    <a14:imgEffect>
                      <a14:saturation sat="0"/>
                    </a14:imgEffect>
                  </a14:imgLayer>
                </a14:imgProps>
              </a:ext>
            </a:extLst>
          </a:blip>
          <a:stretch>
            <a:fillRect/>
          </a:stretch>
        </p:blipFill>
        <p:spPr>
          <a:xfrm>
            <a:off x="5048300" y="3998926"/>
            <a:ext cx="1993799" cy="2143334"/>
          </a:xfrm>
          <a:prstGeom prst="rect">
            <a:avLst/>
          </a:prstGeom>
        </p:spPr>
      </p:pic>
    </p:spTree>
    <p:extLst>
      <p:ext uri="{BB962C8B-B14F-4D97-AF65-F5344CB8AC3E}">
        <p14:creationId xmlns:p14="http://schemas.microsoft.com/office/powerpoint/2010/main" val="893070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02968F-0FCA-C1F6-2E4E-B877AAE48EAC}"/>
              </a:ext>
            </a:extLst>
          </p:cNvPr>
          <p:cNvSpPr txBox="1"/>
          <p:nvPr/>
        </p:nvSpPr>
        <p:spPr>
          <a:xfrm>
            <a:off x="939800" y="991569"/>
            <a:ext cx="10558294" cy="923330"/>
          </a:xfrm>
          <a:prstGeom prst="rect">
            <a:avLst/>
          </a:prstGeom>
          <a:noFill/>
        </p:spPr>
        <p:txBody>
          <a:bodyPr wrap="square">
            <a:spAutoFit/>
          </a:bodyPr>
          <a:lstStyle/>
          <a:p>
            <a:r>
              <a:rPr lang="en-US" dirty="0"/>
              <a:t>WIRELESS CHARGING OF ELECTRIC CARS IS AN INNOVATIVE TECHNOLOGY THAT AIMS TO</a:t>
            </a:r>
          </a:p>
          <a:p>
            <a:r>
              <a:rPr lang="en-US" dirty="0"/>
              <a:t>• SIMPLIFY THE CHARGING PROCESS</a:t>
            </a:r>
          </a:p>
          <a:p>
            <a:r>
              <a:rPr lang="en-US" dirty="0"/>
              <a:t>• REDUCE THE RELIANCE ON TRADITIONAL PLUG-IN CHARGING METHODS.</a:t>
            </a:r>
            <a:endParaRPr lang="en-IN" dirty="0"/>
          </a:p>
        </p:txBody>
      </p:sp>
      <p:pic>
        <p:nvPicPr>
          <p:cNvPr id="8" name="Picture 7">
            <a:extLst>
              <a:ext uri="{FF2B5EF4-FFF2-40B4-BE49-F238E27FC236}">
                <a16:creationId xmlns:a16="http://schemas.microsoft.com/office/drawing/2014/main" id="{1A40342C-771D-31F6-4025-3B8BF9883F32}"/>
              </a:ext>
            </a:extLst>
          </p:cNvPr>
          <p:cNvPicPr>
            <a:picLocks noChangeAspect="1"/>
          </p:cNvPicPr>
          <p:nvPr/>
        </p:nvPicPr>
        <p:blipFill rotWithShape="1">
          <a:blip r:embed="rId2">
            <a:duotone>
              <a:prstClr val="black"/>
              <a:srgbClr val="D9D9D9">
                <a:tint val="45000"/>
                <a:satMod val="400000"/>
              </a:srgbClr>
            </a:duotone>
          </a:blip>
          <a:srcRect l="65239" t="23059" b="36527"/>
          <a:stretch/>
        </p:blipFill>
        <p:spPr>
          <a:xfrm>
            <a:off x="1733550" y="2656902"/>
            <a:ext cx="3127130" cy="2835848"/>
          </a:xfrm>
          <a:prstGeom prst="rect">
            <a:avLst/>
          </a:prstGeom>
        </p:spPr>
      </p:pic>
      <p:pic>
        <p:nvPicPr>
          <p:cNvPr id="1026" name="Picture 2" descr="Static and Dynamic Electric Vehicle Wireless Charging System - E-Vehicleinfo">
            <a:extLst>
              <a:ext uri="{FF2B5EF4-FFF2-40B4-BE49-F238E27FC236}">
                <a16:creationId xmlns:a16="http://schemas.microsoft.com/office/drawing/2014/main" id="{F0561941-A562-F71B-C9F8-9754BAE886BC}"/>
              </a:ext>
            </a:extLst>
          </p:cNvPr>
          <p:cNvPicPr>
            <a:picLocks noChangeAspect="1" noChangeArrowheads="1"/>
          </p:cNvPicPr>
          <p:nvPr/>
        </p:nvPicPr>
        <p:blipFill rotWithShape="1">
          <a:blip r:embed="rId3">
            <a:clrChange>
              <a:clrFrom>
                <a:srgbClr val="FFFFFF"/>
              </a:clrFrom>
              <a:clrTo>
                <a:srgbClr val="FFFFFF">
                  <a:alpha val="0"/>
                </a:srgbClr>
              </a:clrTo>
            </a:clrChange>
            <a:duotone>
              <a:prstClr val="black"/>
              <a:srgbClr val="D9D9D9">
                <a:tint val="45000"/>
                <a:satMod val="400000"/>
              </a:srgbClr>
            </a:duotone>
            <a:extLst>
              <a:ext uri="{28A0092B-C50C-407E-A947-70E740481C1C}">
                <a14:useLocalDpi xmlns:a14="http://schemas.microsoft.com/office/drawing/2010/main" val="0"/>
              </a:ext>
            </a:extLst>
          </a:blip>
          <a:srcRect l="8010" t="-738" r="11694" b="7401"/>
          <a:stretch/>
        </p:blipFill>
        <p:spPr bwMode="auto">
          <a:xfrm>
            <a:off x="5918200" y="2656902"/>
            <a:ext cx="4337050" cy="2835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70138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B74F1C2-D3FE-82BE-D131-1E500356082B}"/>
              </a:ext>
            </a:extLst>
          </p:cNvPr>
          <p:cNvSpPr>
            <a:spLocks noGrp="1"/>
          </p:cNvSpPr>
          <p:nvPr>
            <p:ph type="body" idx="1"/>
          </p:nvPr>
        </p:nvSpPr>
        <p:spPr>
          <a:xfrm>
            <a:off x="1069848" y="918637"/>
            <a:ext cx="4663440" cy="640080"/>
          </a:xfrm>
        </p:spPr>
        <p:txBody>
          <a:bodyPr/>
          <a:lstStyle/>
          <a:p>
            <a:r>
              <a:rPr lang="en-US" b="0" i="1" dirty="0"/>
              <a:t>STATIC</a:t>
            </a:r>
            <a:endParaRPr lang="en-IN" b="0" i="1" dirty="0"/>
          </a:p>
        </p:txBody>
      </p:sp>
      <p:sp>
        <p:nvSpPr>
          <p:cNvPr id="6" name="Content Placeholder 5">
            <a:extLst>
              <a:ext uri="{FF2B5EF4-FFF2-40B4-BE49-F238E27FC236}">
                <a16:creationId xmlns:a16="http://schemas.microsoft.com/office/drawing/2014/main" id="{A13098EA-1CD1-4EA1-C36E-CA99E1D55DE4}"/>
              </a:ext>
            </a:extLst>
          </p:cNvPr>
          <p:cNvSpPr>
            <a:spLocks noGrp="1"/>
          </p:cNvSpPr>
          <p:nvPr>
            <p:ph sz="half" idx="2"/>
          </p:nvPr>
        </p:nvSpPr>
        <p:spPr>
          <a:xfrm>
            <a:off x="1069848" y="1847429"/>
            <a:ext cx="4663440" cy="3163825"/>
          </a:xfrm>
        </p:spPr>
        <p:txBody>
          <a:bodyPr/>
          <a:lstStyle/>
          <a:p>
            <a:pPr marL="0" indent="0">
              <a:buNone/>
            </a:pPr>
            <a:r>
              <a:rPr lang="en-US" dirty="0"/>
              <a:t>STATIC WIRELESS CHARGING INVOLVES A STATIONARY CHARGING PAD THAT THE CAR IS PARKED ON, AND THE CHARGING PROCESS BEGINS AUTOMATICALLY.</a:t>
            </a:r>
            <a:endParaRPr lang="en-IN" dirty="0"/>
          </a:p>
        </p:txBody>
      </p:sp>
      <p:sp>
        <p:nvSpPr>
          <p:cNvPr id="7" name="Text Placeholder 6">
            <a:extLst>
              <a:ext uri="{FF2B5EF4-FFF2-40B4-BE49-F238E27FC236}">
                <a16:creationId xmlns:a16="http://schemas.microsoft.com/office/drawing/2014/main" id="{35BC5BE8-1374-428C-7874-C4F75E4A5ED0}"/>
              </a:ext>
            </a:extLst>
          </p:cNvPr>
          <p:cNvSpPr>
            <a:spLocks noGrp="1"/>
          </p:cNvSpPr>
          <p:nvPr>
            <p:ph type="body" sz="quarter" idx="3"/>
          </p:nvPr>
        </p:nvSpPr>
        <p:spPr>
          <a:xfrm>
            <a:off x="6458712" y="918637"/>
            <a:ext cx="4663440" cy="640080"/>
          </a:xfrm>
        </p:spPr>
        <p:txBody>
          <a:bodyPr/>
          <a:lstStyle/>
          <a:p>
            <a:r>
              <a:rPr lang="en-US" b="0" i="1" dirty="0"/>
              <a:t>DYNAMIC</a:t>
            </a:r>
            <a:endParaRPr lang="en-IN" b="0" i="1" dirty="0"/>
          </a:p>
        </p:txBody>
      </p:sp>
      <p:sp>
        <p:nvSpPr>
          <p:cNvPr id="8" name="Content Placeholder 7">
            <a:extLst>
              <a:ext uri="{FF2B5EF4-FFF2-40B4-BE49-F238E27FC236}">
                <a16:creationId xmlns:a16="http://schemas.microsoft.com/office/drawing/2014/main" id="{E1D0F4D9-9C81-A3C1-66F7-DCD62B457BBC}"/>
              </a:ext>
            </a:extLst>
          </p:cNvPr>
          <p:cNvSpPr>
            <a:spLocks noGrp="1"/>
          </p:cNvSpPr>
          <p:nvPr>
            <p:ph sz="quarter" idx="4"/>
          </p:nvPr>
        </p:nvSpPr>
        <p:spPr>
          <a:xfrm>
            <a:off x="6458712" y="1846745"/>
            <a:ext cx="4663440" cy="3164509"/>
          </a:xfrm>
        </p:spPr>
        <p:txBody>
          <a:bodyPr/>
          <a:lstStyle/>
          <a:p>
            <a:pPr marL="0" indent="0">
              <a:buNone/>
            </a:pPr>
            <a:r>
              <a:rPr lang="en-US" dirty="0"/>
              <a:t>THIS IS TECHNOLOGY THAT ALLOWS ELECTRIC VEHICLES TO CHARGE THEIR BATTERIES WIRELESSLY WHILE DRVING ON THE ROAD</a:t>
            </a:r>
            <a:endParaRPr lang="en-IN" dirty="0"/>
          </a:p>
        </p:txBody>
      </p:sp>
      <p:pic>
        <p:nvPicPr>
          <p:cNvPr id="9" name="Picture 8">
            <a:extLst>
              <a:ext uri="{FF2B5EF4-FFF2-40B4-BE49-F238E27FC236}">
                <a16:creationId xmlns:a16="http://schemas.microsoft.com/office/drawing/2014/main" id="{D897A3C2-5C05-B96E-B736-A922235FD2C7}"/>
              </a:ext>
            </a:extLst>
          </p:cNvPr>
          <p:cNvPicPr>
            <a:picLocks noChangeAspect="1"/>
          </p:cNvPicPr>
          <p:nvPr/>
        </p:nvPicPr>
        <p:blipFill rotWithShape="1">
          <a:blip r:embed="rId2">
            <a:duotone>
              <a:prstClr val="black"/>
              <a:srgbClr val="D9D9D9">
                <a:tint val="45000"/>
                <a:satMod val="400000"/>
              </a:srgbClr>
            </a:duotone>
          </a:blip>
          <a:srcRect l="65239" t="23059" b="36527"/>
          <a:stretch/>
        </p:blipFill>
        <p:spPr>
          <a:xfrm>
            <a:off x="2131453" y="3429000"/>
            <a:ext cx="2259148" cy="2048716"/>
          </a:xfrm>
          <a:prstGeom prst="rect">
            <a:avLst/>
          </a:prstGeom>
        </p:spPr>
      </p:pic>
      <p:pic>
        <p:nvPicPr>
          <p:cNvPr id="10" name="Picture 2" descr="Static and Dynamic Electric Vehicle Wireless Charging System - E-Vehicleinfo">
            <a:extLst>
              <a:ext uri="{FF2B5EF4-FFF2-40B4-BE49-F238E27FC236}">
                <a16:creationId xmlns:a16="http://schemas.microsoft.com/office/drawing/2014/main" id="{721AF5AE-3B09-FEBD-F390-226E154D0D81}"/>
              </a:ext>
            </a:extLst>
          </p:cNvPr>
          <p:cNvPicPr>
            <a:picLocks noChangeAspect="1" noChangeArrowheads="1"/>
          </p:cNvPicPr>
          <p:nvPr/>
        </p:nvPicPr>
        <p:blipFill rotWithShape="1">
          <a:blip r:embed="rId3">
            <a:clrChange>
              <a:clrFrom>
                <a:srgbClr val="FFFFFF"/>
              </a:clrFrom>
              <a:clrTo>
                <a:srgbClr val="FFFFFF">
                  <a:alpha val="0"/>
                </a:srgbClr>
              </a:clrTo>
            </a:clrChange>
            <a:duotone>
              <a:prstClr val="black"/>
              <a:srgbClr val="D9D9D9">
                <a:tint val="45000"/>
                <a:satMod val="400000"/>
              </a:srgbClr>
            </a:duotone>
            <a:extLst>
              <a:ext uri="{28A0092B-C50C-407E-A947-70E740481C1C}">
                <a14:useLocalDpi xmlns:a14="http://schemas.microsoft.com/office/drawing/2010/main" val="0"/>
              </a:ext>
            </a:extLst>
          </a:blip>
          <a:srcRect l="8010" t="-738" r="11694" b="7401"/>
          <a:stretch/>
        </p:blipFill>
        <p:spPr bwMode="auto">
          <a:xfrm>
            <a:off x="6794893" y="3429000"/>
            <a:ext cx="3345334" cy="218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8928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2.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{9090D024-A6D2-482B-BABD-022FB3BF8783}tf11531919_win32</Template>
  <TotalTime>534</TotalTime>
  <Words>1708</Words>
  <Application>Microsoft Office PowerPoint</Application>
  <PresentationFormat>Widescreen</PresentationFormat>
  <Paragraphs>205</Paragraphs>
  <Slides>27</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Avenir Next LT Pro</vt:lpstr>
      <vt:lpstr>Avenir Next LT Pro Light</vt:lpstr>
      <vt:lpstr>Calibri</vt:lpstr>
      <vt:lpstr>Garamond</vt:lpstr>
      <vt:lpstr>SavonVTI</vt:lpstr>
      <vt:lpstr>Wireless Charging of electric vehicles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STATIC WIRELESS CHARGING SYSTEM</vt:lpstr>
      <vt:lpstr>PowerPoint Presentation</vt:lpstr>
      <vt:lpstr>PowerPoint Presentation</vt:lpstr>
      <vt:lpstr>PowerPoint Presentation</vt:lpstr>
      <vt:lpstr>PowerPoint Presentation</vt:lpstr>
      <vt:lpstr>PowerPoint Presentation</vt:lpstr>
      <vt:lpstr>PowerPoint Presentation</vt:lpstr>
      <vt:lpstr>DYNAMIC WIRELESS CHARGING SYSTEM </vt:lpstr>
      <vt:lpstr>PowerPoint Presentation</vt:lpstr>
      <vt:lpstr>PowerPoint Presentation</vt:lpstr>
      <vt:lpstr>PowerPoint Presentation</vt:lpstr>
      <vt:lpstr>PowerPoint Presentation</vt:lpstr>
      <vt:lpstr>DISADVANTAGES</vt:lpstr>
      <vt:lpstr>FUTURE WORKS</vt:lpstr>
      <vt:lpstr>ELECTRICAL REQUIREMENTS</vt:lpstr>
      <vt:lpstr>PowerPoint Presentation</vt:lpstr>
      <vt:lpstr>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Charging of electric vehicles</dc:title>
  <dc:creator>Tanmay Tushar</dc:creator>
  <cp:lastModifiedBy>Tanmay Tushar</cp:lastModifiedBy>
  <cp:revision>13</cp:revision>
  <dcterms:created xsi:type="dcterms:W3CDTF">2023-05-02T22:19:26Z</dcterms:created>
  <dcterms:modified xsi:type="dcterms:W3CDTF">2023-05-03T07:15:56Z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